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9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0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1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2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6.xml" ContentType="application/vnd.openxmlformats-officedocument.presentationml.tags+xml"/>
  <Override PartName="/ppt/notesSlides/notesSlide15.xml" ContentType="application/vnd.openxmlformats-officedocument.presentationml.notesSlide+xml"/>
  <Override PartName="/ppt/tags/tag57.xml" ContentType="application/vnd.openxmlformats-officedocument.presentationml.tags+xml"/>
  <Override PartName="/ppt/notesSlides/notesSlide16.xml" ContentType="application/vnd.openxmlformats-officedocument.presentationml.notesSlide+xml"/>
  <Override PartName="/ppt/tags/tag58.xml" ContentType="application/vnd.openxmlformats-officedocument.presentationml.tags+xml"/>
  <Override PartName="/ppt/notesSlides/notesSlide17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8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9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0.xml" ContentType="application/vnd.openxmlformats-officedocument.presentationml.notesSlide+xml"/>
  <Override PartName="/ppt/tags/tag73.xml" ContentType="application/vnd.openxmlformats-officedocument.presentationml.tags+xml"/>
  <Override PartName="/ppt/notesSlides/notesSlide21.xml" ContentType="application/vnd.openxmlformats-officedocument.presentationml.notesSlide+xml"/>
  <Override PartName="/ppt/tags/tag74.xml" ContentType="application/vnd.openxmlformats-officedocument.presentationml.tags+xml"/>
  <Override PartName="/ppt/notesSlides/notesSlide22.xml" ContentType="application/vnd.openxmlformats-officedocument.presentationml.notesSlide+xml"/>
  <Override PartName="/ppt/tags/tag75.xml" ContentType="application/vnd.openxmlformats-officedocument.presentationml.tags+xml"/>
  <Override PartName="/ppt/notesSlides/notesSlide23.xml" ContentType="application/vnd.openxmlformats-officedocument.presentationml.notesSlide+xml"/>
  <Override PartName="/ppt/tags/tag76.xml" ContentType="application/vnd.openxmlformats-officedocument.presentationml.tags+xml"/>
  <Override PartName="/ppt/notesSlides/notesSlide24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25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26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5" r:id="rId2"/>
  </p:sldMasterIdLst>
  <p:notesMasterIdLst>
    <p:notesMasterId r:id="rId30"/>
  </p:notesMasterIdLst>
  <p:handoutMasterIdLst>
    <p:handoutMasterId r:id="rId31"/>
  </p:handoutMasterIdLst>
  <p:sldIdLst>
    <p:sldId id="257" r:id="rId3"/>
    <p:sldId id="326" r:id="rId4"/>
    <p:sldId id="325" r:id="rId5"/>
    <p:sldId id="274" r:id="rId6"/>
    <p:sldId id="278" r:id="rId7"/>
    <p:sldId id="315" r:id="rId8"/>
    <p:sldId id="316" r:id="rId9"/>
    <p:sldId id="296" r:id="rId10"/>
    <p:sldId id="319" r:id="rId11"/>
    <p:sldId id="279" r:id="rId12"/>
    <p:sldId id="321" r:id="rId13"/>
    <p:sldId id="320" r:id="rId14"/>
    <p:sldId id="332" r:id="rId15"/>
    <p:sldId id="333" r:id="rId16"/>
    <p:sldId id="322" r:id="rId17"/>
    <p:sldId id="327" r:id="rId18"/>
    <p:sldId id="328" r:id="rId19"/>
    <p:sldId id="280" r:id="rId20"/>
    <p:sldId id="329" r:id="rId21"/>
    <p:sldId id="330" r:id="rId22"/>
    <p:sldId id="324" r:id="rId23"/>
    <p:sldId id="334" r:id="rId24"/>
    <p:sldId id="335" r:id="rId25"/>
    <p:sldId id="336" r:id="rId26"/>
    <p:sldId id="285" r:id="rId27"/>
    <p:sldId id="288" r:id="rId28"/>
    <p:sldId id="262" r:id="rId29"/>
  </p:sldIdLst>
  <p:sldSz cx="12192000" cy="6858000"/>
  <p:notesSz cx="7010400" cy="9296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élie Tremblay" initials="AT" lastIdx="2" clrIdx="0">
    <p:extLst>
      <p:ext uri="{19B8F6BF-5375-455C-9EA6-DF929625EA0E}">
        <p15:presenceInfo xmlns:p15="http://schemas.microsoft.com/office/powerpoint/2012/main" userId="S-1-5-21-1889449228-2147381795-1107287866-46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5" autoAdjust="0"/>
    <p:restoredTop sz="67674" autoAdjust="0"/>
  </p:normalViewPr>
  <p:slideViewPr>
    <p:cSldViewPr snapToGrid="0">
      <p:cViewPr varScale="1">
        <p:scale>
          <a:sx n="78" d="100"/>
          <a:sy n="78" d="100"/>
        </p:scale>
        <p:origin x="9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94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C1650A-3529-457C-B327-1B5C193E896B}" type="doc">
      <dgm:prSet loTypeId="urn:microsoft.com/office/officeart/2005/8/layout/cycle5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727D8E2-F9B9-40D5-BFE7-E1A8DE4E745F}">
      <dgm:prSet phldrT="[Texte]"/>
      <dgm:spPr/>
      <dgm:t>
        <a:bodyPr/>
        <a:lstStyle/>
        <a:p>
          <a:r>
            <a:rPr lang="fr-FR" dirty="0" smtClean="0"/>
            <a:t>Idée/hypothèse</a:t>
          </a:r>
          <a:endParaRPr lang="fr-FR" dirty="0"/>
        </a:p>
      </dgm:t>
    </dgm:pt>
    <dgm:pt modelId="{964C3673-EFAE-4AAC-B031-1B27B70A9A14}" type="parTrans" cxnId="{8678A1B0-C469-440F-8FB0-583B79FC7DEF}">
      <dgm:prSet/>
      <dgm:spPr/>
      <dgm:t>
        <a:bodyPr/>
        <a:lstStyle/>
        <a:p>
          <a:endParaRPr lang="fr-FR"/>
        </a:p>
      </dgm:t>
    </dgm:pt>
    <dgm:pt modelId="{60797508-CCE1-4F1F-9353-B30EC214F8A9}" type="sibTrans" cxnId="{8678A1B0-C469-440F-8FB0-583B79FC7DEF}">
      <dgm:prSet/>
      <dgm:spPr/>
      <dgm:t>
        <a:bodyPr/>
        <a:lstStyle/>
        <a:p>
          <a:endParaRPr lang="fr-FR"/>
        </a:p>
      </dgm:t>
    </dgm:pt>
    <dgm:pt modelId="{E2EE30A5-ADDF-414E-82CC-2F28FBB09A1B}">
      <dgm:prSet phldrT="[Texte]"/>
      <dgm:spPr/>
      <dgm:t>
        <a:bodyPr/>
        <a:lstStyle/>
        <a:p>
          <a:r>
            <a:rPr lang="fr-FR" dirty="0" smtClean="0"/>
            <a:t>Collecte des données</a:t>
          </a:r>
          <a:endParaRPr lang="fr-FR" dirty="0"/>
        </a:p>
      </dgm:t>
    </dgm:pt>
    <dgm:pt modelId="{E1D62EDC-3498-4CA1-98FD-CAC76F45F968}" type="parTrans" cxnId="{8F1A4909-3B4F-443E-9F7F-7EAB4C69E865}">
      <dgm:prSet/>
      <dgm:spPr/>
      <dgm:t>
        <a:bodyPr/>
        <a:lstStyle/>
        <a:p>
          <a:endParaRPr lang="fr-FR"/>
        </a:p>
      </dgm:t>
    </dgm:pt>
    <dgm:pt modelId="{99CA226A-7947-4C7F-AD58-FE822EFF3E4E}" type="sibTrans" cxnId="{8F1A4909-3B4F-443E-9F7F-7EAB4C69E865}">
      <dgm:prSet/>
      <dgm:spPr/>
      <dgm:t>
        <a:bodyPr/>
        <a:lstStyle/>
        <a:p>
          <a:endParaRPr lang="fr-FR"/>
        </a:p>
      </dgm:t>
    </dgm:pt>
    <dgm:pt modelId="{77F9AD16-6A2A-4859-B126-D2E17B3F1844}">
      <dgm:prSet phldrT="[Texte]"/>
      <dgm:spPr/>
      <dgm:t>
        <a:bodyPr/>
        <a:lstStyle/>
        <a:p>
          <a:r>
            <a:rPr lang="fr-FR" dirty="0" smtClean="0"/>
            <a:t>Analyse</a:t>
          </a:r>
          <a:endParaRPr lang="fr-FR" dirty="0"/>
        </a:p>
      </dgm:t>
    </dgm:pt>
    <dgm:pt modelId="{5D7B0D2C-67A7-45E5-876A-4F0D40DEA116}" type="parTrans" cxnId="{A133B600-28BC-4006-8081-0AEF9C261BA1}">
      <dgm:prSet/>
      <dgm:spPr/>
      <dgm:t>
        <a:bodyPr/>
        <a:lstStyle/>
        <a:p>
          <a:endParaRPr lang="fr-FR"/>
        </a:p>
      </dgm:t>
    </dgm:pt>
    <dgm:pt modelId="{36E46E33-DEAB-4BA2-A3D5-76C577EA5158}" type="sibTrans" cxnId="{A133B600-28BC-4006-8081-0AEF9C261BA1}">
      <dgm:prSet/>
      <dgm:spPr/>
      <dgm:t>
        <a:bodyPr/>
        <a:lstStyle/>
        <a:p>
          <a:endParaRPr lang="fr-FR"/>
        </a:p>
      </dgm:t>
    </dgm:pt>
    <dgm:pt modelId="{4EA88042-FF40-43C3-86F7-2BAA8D24C9DC}">
      <dgm:prSet phldrT="[Texte]"/>
      <dgm:spPr>
        <a:solidFill>
          <a:schemeClr val="accent1"/>
        </a:solidFill>
      </dgm:spPr>
      <dgm:t>
        <a:bodyPr/>
        <a:lstStyle/>
        <a:p>
          <a:r>
            <a:rPr lang="fr-FR" dirty="0" smtClean="0"/>
            <a:t>Publication et diffusion des résultats</a:t>
          </a:r>
          <a:endParaRPr lang="fr-FR" dirty="0"/>
        </a:p>
      </dgm:t>
    </dgm:pt>
    <dgm:pt modelId="{5D5D6F2D-576F-4992-A656-EED1EFD0AC9A}" type="parTrans" cxnId="{291B13DD-6CFC-4F49-8ED3-1E0DDBA21D3D}">
      <dgm:prSet/>
      <dgm:spPr/>
      <dgm:t>
        <a:bodyPr/>
        <a:lstStyle/>
        <a:p>
          <a:endParaRPr lang="fr-FR"/>
        </a:p>
      </dgm:t>
    </dgm:pt>
    <dgm:pt modelId="{A30432AA-A0AC-41C5-9E4E-16207D3E24AF}" type="sibTrans" cxnId="{291B13DD-6CFC-4F49-8ED3-1E0DDBA21D3D}">
      <dgm:prSet/>
      <dgm:spPr/>
      <dgm:t>
        <a:bodyPr/>
        <a:lstStyle/>
        <a:p>
          <a:endParaRPr lang="fr-FR"/>
        </a:p>
      </dgm:t>
    </dgm:pt>
    <dgm:pt modelId="{FBEECEFE-E0FE-4BA6-A3AA-C0DACF54B956}">
      <dgm:prSet phldrT="[Texte]"/>
      <dgm:spPr/>
      <dgm:t>
        <a:bodyPr/>
        <a:lstStyle/>
        <a:p>
          <a:r>
            <a:rPr lang="fr-FR" dirty="0" smtClean="0"/>
            <a:t>Réutilisation</a:t>
          </a:r>
          <a:endParaRPr lang="fr-FR" dirty="0"/>
        </a:p>
      </dgm:t>
    </dgm:pt>
    <dgm:pt modelId="{439A12D8-793A-483B-93C4-04DF72E777F1}" type="parTrans" cxnId="{9F92E254-4308-4B60-A9EB-C4801582BE9B}">
      <dgm:prSet/>
      <dgm:spPr/>
      <dgm:t>
        <a:bodyPr/>
        <a:lstStyle/>
        <a:p>
          <a:endParaRPr lang="fr-FR"/>
        </a:p>
      </dgm:t>
    </dgm:pt>
    <dgm:pt modelId="{F5D12706-2E33-4AD8-A0E1-107EF2FCADCC}" type="sibTrans" cxnId="{9F92E254-4308-4B60-A9EB-C4801582BE9B}">
      <dgm:prSet/>
      <dgm:spPr/>
      <dgm:t>
        <a:bodyPr/>
        <a:lstStyle/>
        <a:p>
          <a:endParaRPr lang="fr-FR"/>
        </a:p>
      </dgm:t>
    </dgm:pt>
    <dgm:pt modelId="{7314E95D-2E9E-4857-AFBC-32110C7B3872}">
      <dgm:prSet/>
      <dgm:spPr/>
      <dgm:t>
        <a:bodyPr/>
        <a:lstStyle/>
        <a:p>
          <a:r>
            <a:rPr lang="fr-FR" dirty="0" smtClean="0"/>
            <a:t>Conservation des résultats</a:t>
          </a:r>
          <a:endParaRPr lang="fr-FR" dirty="0"/>
        </a:p>
      </dgm:t>
    </dgm:pt>
    <dgm:pt modelId="{A1DABE42-8F8F-4E5E-8FFB-C0933E37C84E}" type="parTrans" cxnId="{BADCEA43-849B-4F13-B2EC-AD7B2B7B9D51}">
      <dgm:prSet/>
      <dgm:spPr/>
      <dgm:t>
        <a:bodyPr/>
        <a:lstStyle/>
        <a:p>
          <a:endParaRPr lang="fr-FR"/>
        </a:p>
      </dgm:t>
    </dgm:pt>
    <dgm:pt modelId="{C75A753F-5B35-4635-9843-92557689DEAD}" type="sibTrans" cxnId="{BADCEA43-849B-4F13-B2EC-AD7B2B7B9D51}">
      <dgm:prSet/>
      <dgm:spPr/>
      <dgm:t>
        <a:bodyPr/>
        <a:lstStyle/>
        <a:p>
          <a:endParaRPr lang="fr-FR"/>
        </a:p>
      </dgm:t>
    </dgm:pt>
    <dgm:pt modelId="{8CC0431F-50BE-4439-BBCC-DCC4411FF218}" type="pres">
      <dgm:prSet presAssocID="{7BC1650A-3529-457C-B327-1B5C193E896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122E780-7355-4BA0-BD39-611BC3638B55}" type="pres">
      <dgm:prSet presAssocID="{B727D8E2-F9B9-40D5-BFE7-E1A8DE4E745F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99E686-78FB-4D51-822D-17A07AC7EDC0}" type="pres">
      <dgm:prSet presAssocID="{B727D8E2-F9B9-40D5-BFE7-E1A8DE4E745F}" presName="spNode" presStyleCnt="0"/>
      <dgm:spPr/>
    </dgm:pt>
    <dgm:pt modelId="{CE52134C-F29F-4773-8720-FE327ABECBE6}" type="pres">
      <dgm:prSet presAssocID="{60797508-CCE1-4F1F-9353-B30EC214F8A9}" presName="sibTrans" presStyleLbl="sibTrans1D1" presStyleIdx="0" presStyleCnt="6"/>
      <dgm:spPr/>
      <dgm:t>
        <a:bodyPr/>
        <a:lstStyle/>
        <a:p>
          <a:endParaRPr lang="fr-FR"/>
        </a:p>
      </dgm:t>
    </dgm:pt>
    <dgm:pt modelId="{DA0169D2-842E-4CD7-AA8D-B94213F92597}" type="pres">
      <dgm:prSet presAssocID="{E2EE30A5-ADDF-414E-82CC-2F28FBB09A1B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97BFF5-88AA-4603-B08D-F439140FEF53}" type="pres">
      <dgm:prSet presAssocID="{E2EE30A5-ADDF-414E-82CC-2F28FBB09A1B}" presName="spNode" presStyleCnt="0"/>
      <dgm:spPr/>
    </dgm:pt>
    <dgm:pt modelId="{7E27D2C6-AFF8-4F53-BA79-193EC1525B51}" type="pres">
      <dgm:prSet presAssocID="{99CA226A-7947-4C7F-AD58-FE822EFF3E4E}" presName="sibTrans" presStyleLbl="sibTrans1D1" presStyleIdx="1" presStyleCnt="6"/>
      <dgm:spPr/>
      <dgm:t>
        <a:bodyPr/>
        <a:lstStyle/>
        <a:p>
          <a:endParaRPr lang="fr-FR"/>
        </a:p>
      </dgm:t>
    </dgm:pt>
    <dgm:pt modelId="{84230A0C-D653-40E0-A8E6-AFBD16A488E1}" type="pres">
      <dgm:prSet presAssocID="{77F9AD16-6A2A-4859-B126-D2E17B3F184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57BA30-B260-4857-9E69-A0EB8CCC9174}" type="pres">
      <dgm:prSet presAssocID="{77F9AD16-6A2A-4859-B126-D2E17B3F1844}" presName="spNode" presStyleCnt="0"/>
      <dgm:spPr/>
    </dgm:pt>
    <dgm:pt modelId="{28A52C1D-3718-4A95-9ED6-43AE8984E80B}" type="pres">
      <dgm:prSet presAssocID="{36E46E33-DEAB-4BA2-A3D5-76C577EA5158}" presName="sibTrans" presStyleLbl="sibTrans1D1" presStyleIdx="2" presStyleCnt="6"/>
      <dgm:spPr/>
      <dgm:t>
        <a:bodyPr/>
        <a:lstStyle/>
        <a:p>
          <a:endParaRPr lang="fr-FR"/>
        </a:p>
      </dgm:t>
    </dgm:pt>
    <dgm:pt modelId="{F2DEA092-DEA2-4C3D-B095-4300E243884D}" type="pres">
      <dgm:prSet presAssocID="{7314E95D-2E9E-4857-AFBC-32110C7B387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8D87773-4539-4A46-A58B-23EB96FF545E}" type="pres">
      <dgm:prSet presAssocID="{7314E95D-2E9E-4857-AFBC-32110C7B3872}" presName="spNode" presStyleCnt="0"/>
      <dgm:spPr/>
    </dgm:pt>
    <dgm:pt modelId="{CB14543F-AF91-49E0-A45D-7E4F75DE928A}" type="pres">
      <dgm:prSet presAssocID="{C75A753F-5B35-4635-9843-92557689DEAD}" presName="sibTrans" presStyleLbl="sibTrans1D1" presStyleIdx="3" presStyleCnt="6"/>
      <dgm:spPr/>
      <dgm:t>
        <a:bodyPr/>
        <a:lstStyle/>
        <a:p>
          <a:endParaRPr lang="fr-FR"/>
        </a:p>
      </dgm:t>
    </dgm:pt>
    <dgm:pt modelId="{6525F02C-61C9-4C03-A796-EEA908FCE8B6}" type="pres">
      <dgm:prSet presAssocID="{4EA88042-FF40-43C3-86F7-2BAA8D24C9D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EEC49B2-E46E-4700-9644-BE2307882F81}" type="pres">
      <dgm:prSet presAssocID="{4EA88042-FF40-43C3-86F7-2BAA8D24C9DC}" presName="spNode" presStyleCnt="0"/>
      <dgm:spPr/>
    </dgm:pt>
    <dgm:pt modelId="{71F5BCC5-2DA0-4FEB-8BC5-88600F53D274}" type="pres">
      <dgm:prSet presAssocID="{A30432AA-A0AC-41C5-9E4E-16207D3E24AF}" presName="sibTrans" presStyleLbl="sibTrans1D1" presStyleIdx="4" presStyleCnt="6"/>
      <dgm:spPr/>
      <dgm:t>
        <a:bodyPr/>
        <a:lstStyle/>
        <a:p>
          <a:endParaRPr lang="fr-FR"/>
        </a:p>
      </dgm:t>
    </dgm:pt>
    <dgm:pt modelId="{FAAB6566-3638-4A25-AC20-08AFD73CABD6}" type="pres">
      <dgm:prSet presAssocID="{FBEECEFE-E0FE-4BA6-A3AA-C0DACF54B95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7EC5E31-2CBC-4B10-944F-3DA854B1F3EF}" type="pres">
      <dgm:prSet presAssocID="{FBEECEFE-E0FE-4BA6-A3AA-C0DACF54B956}" presName="spNode" presStyleCnt="0"/>
      <dgm:spPr/>
    </dgm:pt>
    <dgm:pt modelId="{AF1969E3-BFE3-4A54-A185-5812442EECAC}" type="pres">
      <dgm:prSet presAssocID="{F5D12706-2E33-4AD8-A0E1-107EF2FCADCC}" presName="sibTrans" presStyleLbl="sibTrans1D1" presStyleIdx="5" presStyleCnt="6"/>
      <dgm:spPr/>
      <dgm:t>
        <a:bodyPr/>
        <a:lstStyle/>
        <a:p>
          <a:endParaRPr lang="fr-FR"/>
        </a:p>
      </dgm:t>
    </dgm:pt>
  </dgm:ptLst>
  <dgm:cxnLst>
    <dgm:cxn modelId="{244AE7F1-03D3-45C8-A9E6-517861A2302C}" type="presOf" srcId="{F5D12706-2E33-4AD8-A0E1-107EF2FCADCC}" destId="{AF1969E3-BFE3-4A54-A185-5812442EECAC}" srcOrd="0" destOrd="0" presId="urn:microsoft.com/office/officeart/2005/8/layout/cycle5"/>
    <dgm:cxn modelId="{19D4CABC-3AC6-488B-A852-FB91363D95EE}" type="presOf" srcId="{7BC1650A-3529-457C-B327-1B5C193E896B}" destId="{8CC0431F-50BE-4439-BBCC-DCC4411FF218}" srcOrd="0" destOrd="0" presId="urn:microsoft.com/office/officeart/2005/8/layout/cycle5"/>
    <dgm:cxn modelId="{872C6626-8697-44EB-A1D1-01F9C7170C09}" type="presOf" srcId="{A30432AA-A0AC-41C5-9E4E-16207D3E24AF}" destId="{71F5BCC5-2DA0-4FEB-8BC5-88600F53D274}" srcOrd="0" destOrd="0" presId="urn:microsoft.com/office/officeart/2005/8/layout/cycle5"/>
    <dgm:cxn modelId="{699FEC7B-9305-4E7B-9472-294AEBE8624E}" type="presOf" srcId="{C75A753F-5B35-4635-9843-92557689DEAD}" destId="{CB14543F-AF91-49E0-A45D-7E4F75DE928A}" srcOrd="0" destOrd="0" presId="urn:microsoft.com/office/officeart/2005/8/layout/cycle5"/>
    <dgm:cxn modelId="{291B13DD-6CFC-4F49-8ED3-1E0DDBA21D3D}" srcId="{7BC1650A-3529-457C-B327-1B5C193E896B}" destId="{4EA88042-FF40-43C3-86F7-2BAA8D24C9DC}" srcOrd="4" destOrd="0" parTransId="{5D5D6F2D-576F-4992-A656-EED1EFD0AC9A}" sibTransId="{A30432AA-A0AC-41C5-9E4E-16207D3E24AF}"/>
    <dgm:cxn modelId="{92CDA8AF-14A7-4344-B1EB-12B50B91F41E}" type="presOf" srcId="{E2EE30A5-ADDF-414E-82CC-2F28FBB09A1B}" destId="{DA0169D2-842E-4CD7-AA8D-B94213F92597}" srcOrd="0" destOrd="0" presId="urn:microsoft.com/office/officeart/2005/8/layout/cycle5"/>
    <dgm:cxn modelId="{FC95CFD1-A827-4B5D-98C3-EBA69DBFC670}" type="presOf" srcId="{36E46E33-DEAB-4BA2-A3D5-76C577EA5158}" destId="{28A52C1D-3718-4A95-9ED6-43AE8984E80B}" srcOrd="0" destOrd="0" presId="urn:microsoft.com/office/officeart/2005/8/layout/cycle5"/>
    <dgm:cxn modelId="{A133B600-28BC-4006-8081-0AEF9C261BA1}" srcId="{7BC1650A-3529-457C-B327-1B5C193E896B}" destId="{77F9AD16-6A2A-4859-B126-D2E17B3F1844}" srcOrd="2" destOrd="0" parTransId="{5D7B0D2C-67A7-45E5-876A-4F0D40DEA116}" sibTransId="{36E46E33-DEAB-4BA2-A3D5-76C577EA5158}"/>
    <dgm:cxn modelId="{8E3B8ACD-8005-4778-B34F-69B3A04050A5}" type="presOf" srcId="{4EA88042-FF40-43C3-86F7-2BAA8D24C9DC}" destId="{6525F02C-61C9-4C03-A796-EEA908FCE8B6}" srcOrd="0" destOrd="0" presId="urn:microsoft.com/office/officeart/2005/8/layout/cycle5"/>
    <dgm:cxn modelId="{9F92E254-4308-4B60-A9EB-C4801582BE9B}" srcId="{7BC1650A-3529-457C-B327-1B5C193E896B}" destId="{FBEECEFE-E0FE-4BA6-A3AA-C0DACF54B956}" srcOrd="5" destOrd="0" parTransId="{439A12D8-793A-483B-93C4-04DF72E777F1}" sibTransId="{F5D12706-2E33-4AD8-A0E1-107EF2FCADCC}"/>
    <dgm:cxn modelId="{1097BD89-09C4-4E18-94BF-1843232734FE}" type="presOf" srcId="{99CA226A-7947-4C7F-AD58-FE822EFF3E4E}" destId="{7E27D2C6-AFF8-4F53-BA79-193EC1525B51}" srcOrd="0" destOrd="0" presId="urn:microsoft.com/office/officeart/2005/8/layout/cycle5"/>
    <dgm:cxn modelId="{B378867D-884E-4B83-847D-BDA8C6548C55}" type="presOf" srcId="{FBEECEFE-E0FE-4BA6-A3AA-C0DACF54B956}" destId="{FAAB6566-3638-4A25-AC20-08AFD73CABD6}" srcOrd="0" destOrd="0" presId="urn:microsoft.com/office/officeart/2005/8/layout/cycle5"/>
    <dgm:cxn modelId="{BADCEA43-849B-4F13-B2EC-AD7B2B7B9D51}" srcId="{7BC1650A-3529-457C-B327-1B5C193E896B}" destId="{7314E95D-2E9E-4857-AFBC-32110C7B3872}" srcOrd="3" destOrd="0" parTransId="{A1DABE42-8F8F-4E5E-8FFB-C0933E37C84E}" sibTransId="{C75A753F-5B35-4635-9843-92557689DEAD}"/>
    <dgm:cxn modelId="{F49797D4-CFB1-4FC9-B444-25C7CA3273FE}" type="presOf" srcId="{B727D8E2-F9B9-40D5-BFE7-E1A8DE4E745F}" destId="{3122E780-7355-4BA0-BD39-611BC3638B55}" srcOrd="0" destOrd="0" presId="urn:microsoft.com/office/officeart/2005/8/layout/cycle5"/>
    <dgm:cxn modelId="{8F1A4909-3B4F-443E-9F7F-7EAB4C69E865}" srcId="{7BC1650A-3529-457C-B327-1B5C193E896B}" destId="{E2EE30A5-ADDF-414E-82CC-2F28FBB09A1B}" srcOrd="1" destOrd="0" parTransId="{E1D62EDC-3498-4CA1-98FD-CAC76F45F968}" sibTransId="{99CA226A-7947-4C7F-AD58-FE822EFF3E4E}"/>
    <dgm:cxn modelId="{106D0BAE-B850-4D9D-B289-DB5B1BA0BAD3}" type="presOf" srcId="{7314E95D-2E9E-4857-AFBC-32110C7B3872}" destId="{F2DEA092-DEA2-4C3D-B095-4300E243884D}" srcOrd="0" destOrd="0" presId="urn:microsoft.com/office/officeart/2005/8/layout/cycle5"/>
    <dgm:cxn modelId="{A3A539E9-67A7-41D4-8E70-DC038F9D34E3}" type="presOf" srcId="{77F9AD16-6A2A-4859-B126-D2E17B3F1844}" destId="{84230A0C-D653-40E0-A8E6-AFBD16A488E1}" srcOrd="0" destOrd="0" presId="urn:microsoft.com/office/officeart/2005/8/layout/cycle5"/>
    <dgm:cxn modelId="{70B1DCBE-ACED-4ED8-9FDC-F4E0044619CE}" type="presOf" srcId="{60797508-CCE1-4F1F-9353-B30EC214F8A9}" destId="{CE52134C-F29F-4773-8720-FE327ABECBE6}" srcOrd="0" destOrd="0" presId="urn:microsoft.com/office/officeart/2005/8/layout/cycle5"/>
    <dgm:cxn modelId="{8678A1B0-C469-440F-8FB0-583B79FC7DEF}" srcId="{7BC1650A-3529-457C-B327-1B5C193E896B}" destId="{B727D8E2-F9B9-40D5-BFE7-E1A8DE4E745F}" srcOrd="0" destOrd="0" parTransId="{964C3673-EFAE-4AAC-B031-1B27B70A9A14}" sibTransId="{60797508-CCE1-4F1F-9353-B30EC214F8A9}"/>
    <dgm:cxn modelId="{A0757218-7142-493A-90CE-628DB7D4AEFD}" type="presParOf" srcId="{8CC0431F-50BE-4439-BBCC-DCC4411FF218}" destId="{3122E780-7355-4BA0-BD39-611BC3638B55}" srcOrd="0" destOrd="0" presId="urn:microsoft.com/office/officeart/2005/8/layout/cycle5"/>
    <dgm:cxn modelId="{3EA8C998-45FC-40E4-B4F1-4CBE9DC2EB32}" type="presParOf" srcId="{8CC0431F-50BE-4439-BBCC-DCC4411FF218}" destId="{7999E686-78FB-4D51-822D-17A07AC7EDC0}" srcOrd="1" destOrd="0" presId="urn:microsoft.com/office/officeart/2005/8/layout/cycle5"/>
    <dgm:cxn modelId="{3FE288F8-2122-402E-819F-960CF73FF9B8}" type="presParOf" srcId="{8CC0431F-50BE-4439-BBCC-DCC4411FF218}" destId="{CE52134C-F29F-4773-8720-FE327ABECBE6}" srcOrd="2" destOrd="0" presId="urn:microsoft.com/office/officeart/2005/8/layout/cycle5"/>
    <dgm:cxn modelId="{0F12F941-489D-4923-B1C9-274CE73ED352}" type="presParOf" srcId="{8CC0431F-50BE-4439-BBCC-DCC4411FF218}" destId="{DA0169D2-842E-4CD7-AA8D-B94213F92597}" srcOrd="3" destOrd="0" presId="urn:microsoft.com/office/officeart/2005/8/layout/cycle5"/>
    <dgm:cxn modelId="{1CC0E413-387B-4E9A-8517-1321ADC0CE62}" type="presParOf" srcId="{8CC0431F-50BE-4439-BBCC-DCC4411FF218}" destId="{D797BFF5-88AA-4603-B08D-F439140FEF53}" srcOrd="4" destOrd="0" presId="urn:microsoft.com/office/officeart/2005/8/layout/cycle5"/>
    <dgm:cxn modelId="{022B0C2C-7292-4B53-99EC-EF7AF77B1A4B}" type="presParOf" srcId="{8CC0431F-50BE-4439-BBCC-DCC4411FF218}" destId="{7E27D2C6-AFF8-4F53-BA79-193EC1525B51}" srcOrd="5" destOrd="0" presId="urn:microsoft.com/office/officeart/2005/8/layout/cycle5"/>
    <dgm:cxn modelId="{BCC77CC3-3F3E-40C5-B9A2-37A967CBBE99}" type="presParOf" srcId="{8CC0431F-50BE-4439-BBCC-DCC4411FF218}" destId="{84230A0C-D653-40E0-A8E6-AFBD16A488E1}" srcOrd="6" destOrd="0" presId="urn:microsoft.com/office/officeart/2005/8/layout/cycle5"/>
    <dgm:cxn modelId="{0BB1C5C3-A78D-4FD0-A6FD-F7C7BF8EBD11}" type="presParOf" srcId="{8CC0431F-50BE-4439-BBCC-DCC4411FF218}" destId="{A057BA30-B260-4857-9E69-A0EB8CCC9174}" srcOrd="7" destOrd="0" presId="urn:microsoft.com/office/officeart/2005/8/layout/cycle5"/>
    <dgm:cxn modelId="{FD93BA89-DDEB-4ED3-8D27-7C1DF39C4482}" type="presParOf" srcId="{8CC0431F-50BE-4439-BBCC-DCC4411FF218}" destId="{28A52C1D-3718-4A95-9ED6-43AE8984E80B}" srcOrd="8" destOrd="0" presId="urn:microsoft.com/office/officeart/2005/8/layout/cycle5"/>
    <dgm:cxn modelId="{E4E6FC85-EF1B-4594-A389-D9C7B9AE90B5}" type="presParOf" srcId="{8CC0431F-50BE-4439-BBCC-DCC4411FF218}" destId="{F2DEA092-DEA2-4C3D-B095-4300E243884D}" srcOrd="9" destOrd="0" presId="urn:microsoft.com/office/officeart/2005/8/layout/cycle5"/>
    <dgm:cxn modelId="{4B0F03A6-8A81-4824-8615-7A882A8129CB}" type="presParOf" srcId="{8CC0431F-50BE-4439-BBCC-DCC4411FF218}" destId="{D8D87773-4539-4A46-A58B-23EB96FF545E}" srcOrd="10" destOrd="0" presId="urn:microsoft.com/office/officeart/2005/8/layout/cycle5"/>
    <dgm:cxn modelId="{0DF911B6-2651-4785-87DC-DD2C124CA370}" type="presParOf" srcId="{8CC0431F-50BE-4439-BBCC-DCC4411FF218}" destId="{CB14543F-AF91-49E0-A45D-7E4F75DE928A}" srcOrd="11" destOrd="0" presId="urn:microsoft.com/office/officeart/2005/8/layout/cycle5"/>
    <dgm:cxn modelId="{7F4537FA-B0F5-46BC-B6CE-0C392AC531F8}" type="presParOf" srcId="{8CC0431F-50BE-4439-BBCC-DCC4411FF218}" destId="{6525F02C-61C9-4C03-A796-EEA908FCE8B6}" srcOrd="12" destOrd="0" presId="urn:microsoft.com/office/officeart/2005/8/layout/cycle5"/>
    <dgm:cxn modelId="{0607C75F-3B18-489D-802C-9BE20514CDC2}" type="presParOf" srcId="{8CC0431F-50BE-4439-BBCC-DCC4411FF218}" destId="{FEEC49B2-E46E-4700-9644-BE2307882F81}" srcOrd="13" destOrd="0" presId="urn:microsoft.com/office/officeart/2005/8/layout/cycle5"/>
    <dgm:cxn modelId="{68BB5A59-E8F1-4E02-AFE0-39B9A802E2D5}" type="presParOf" srcId="{8CC0431F-50BE-4439-BBCC-DCC4411FF218}" destId="{71F5BCC5-2DA0-4FEB-8BC5-88600F53D274}" srcOrd="14" destOrd="0" presId="urn:microsoft.com/office/officeart/2005/8/layout/cycle5"/>
    <dgm:cxn modelId="{0713DDAD-644A-436B-AFF2-28A8D370C172}" type="presParOf" srcId="{8CC0431F-50BE-4439-BBCC-DCC4411FF218}" destId="{FAAB6566-3638-4A25-AC20-08AFD73CABD6}" srcOrd="15" destOrd="0" presId="urn:microsoft.com/office/officeart/2005/8/layout/cycle5"/>
    <dgm:cxn modelId="{E3CF01DD-90DE-4DF8-86A3-FD431EA22C72}" type="presParOf" srcId="{8CC0431F-50BE-4439-BBCC-DCC4411FF218}" destId="{27EC5E31-2CBC-4B10-944F-3DA854B1F3EF}" srcOrd="16" destOrd="0" presId="urn:microsoft.com/office/officeart/2005/8/layout/cycle5"/>
    <dgm:cxn modelId="{47FAD6B9-94D4-4703-8706-BA55CC781AC4}" type="presParOf" srcId="{8CC0431F-50BE-4439-BBCC-DCC4411FF218}" destId="{AF1969E3-BFE3-4A54-A185-5812442EECAC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C1650A-3529-457C-B327-1B5C193E896B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727D8E2-F9B9-40D5-BFE7-E1A8DE4E745F}">
      <dgm:prSet phldrT="[Texte]"/>
      <dgm:spPr/>
      <dgm:t>
        <a:bodyPr/>
        <a:lstStyle/>
        <a:p>
          <a:r>
            <a:rPr lang="fr-FR" dirty="0" smtClean="0"/>
            <a:t>Idée/hypothèse</a:t>
          </a:r>
          <a:endParaRPr lang="fr-FR" dirty="0"/>
        </a:p>
      </dgm:t>
    </dgm:pt>
    <dgm:pt modelId="{964C3673-EFAE-4AAC-B031-1B27B70A9A14}" type="parTrans" cxnId="{8678A1B0-C469-440F-8FB0-583B79FC7DEF}">
      <dgm:prSet/>
      <dgm:spPr/>
      <dgm:t>
        <a:bodyPr/>
        <a:lstStyle/>
        <a:p>
          <a:endParaRPr lang="fr-FR"/>
        </a:p>
      </dgm:t>
    </dgm:pt>
    <dgm:pt modelId="{60797508-CCE1-4F1F-9353-B30EC214F8A9}" type="sibTrans" cxnId="{8678A1B0-C469-440F-8FB0-583B79FC7DEF}">
      <dgm:prSet/>
      <dgm:spPr/>
      <dgm:t>
        <a:bodyPr/>
        <a:lstStyle/>
        <a:p>
          <a:endParaRPr lang="fr-FR"/>
        </a:p>
      </dgm:t>
    </dgm:pt>
    <dgm:pt modelId="{E2EE30A5-ADDF-414E-82CC-2F28FBB09A1B}">
      <dgm:prSet phldrT="[Texte]"/>
      <dgm:spPr/>
      <dgm:t>
        <a:bodyPr/>
        <a:lstStyle/>
        <a:p>
          <a:r>
            <a:rPr lang="fr-FR" dirty="0" smtClean="0"/>
            <a:t>Collecte des données</a:t>
          </a:r>
          <a:endParaRPr lang="fr-FR" dirty="0"/>
        </a:p>
      </dgm:t>
    </dgm:pt>
    <dgm:pt modelId="{E1D62EDC-3498-4CA1-98FD-CAC76F45F968}" type="parTrans" cxnId="{8F1A4909-3B4F-443E-9F7F-7EAB4C69E865}">
      <dgm:prSet/>
      <dgm:spPr/>
      <dgm:t>
        <a:bodyPr/>
        <a:lstStyle/>
        <a:p>
          <a:endParaRPr lang="fr-FR"/>
        </a:p>
      </dgm:t>
    </dgm:pt>
    <dgm:pt modelId="{99CA226A-7947-4C7F-AD58-FE822EFF3E4E}" type="sibTrans" cxnId="{8F1A4909-3B4F-443E-9F7F-7EAB4C69E865}">
      <dgm:prSet/>
      <dgm:spPr/>
      <dgm:t>
        <a:bodyPr/>
        <a:lstStyle/>
        <a:p>
          <a:endParaRPr lang="fr-FR"/>
        </a:p>
      </dgm:t>
    </dgm:pt>
    <dgm:pt modelId="{77F9AD16-6A2A-4859-B126-D2E17B3F1844}">
      <dgm:prSet phldrT="[Texte]"/>
      <dgm:spPr/>
      <dgm:t>
        <a:bodyPr/>
        <a:lstStyle/>
        <a:p>
          <a:r>
            <a:rPr lang="fr-FR" dirty="0" smtClean="0"/>
            <a:t>Analyse</a:t>
          </a:r>
          <a:endParaRPr lang="fr-FR" dirty="0"/>
        </a:p>
      </dgm:t>
    </dgm:pt>
    <dgm:pt modelId="{5D7B0D2C-67A7-45E5-876A-4F0D40DEA116}" type="parTrans" cxnId="{A133B600-28BC-4006-8081-0AEF9C261BA1}">
      <dgm:prSet/>
      <dgm:spPr/>
      <dgm:t>
        <a:bodyPr/>
        <a:lstStyle/>
        <a:p>
          <a:endParaRPr lang="fr-FR"/>
        </a:p>
      </dgm:t>
    </dgm:pt>
    <dgm:pt modelId="{36E46E33-DEAB-4BA2-A3D5-76C577EA5158}" type="sibTrans" cxnId="{A133B600-28BC-4006-8081-0AEF9C261BA1}">
      <dgm:prSet/>
      <dgm:spPr/>
      <dgm:t>
        <a:bodyPr/>
        <a:lstStyle/>
        <a:p>
          <a:endParaRPr lang="fr-FR"/>
        </a:p>
      </dgm:t>
    </dgm:pt>
    <dgm:pt modelId="{4EA88042-FF40-43C3-86F7-2BAA8D24C9DC}">
      <dgm:prSet phldrT="[Texte]"/>
      <dgm:spPr/>
      <dgm:t>
        <a:bodyPr/>
        <a:lstStyle/>
        <a:p>
          <a:r>
            <a:rPr lang="fr-FR" dirty="0" smtClean="0"/>
            <a:t>Publication et diffusion des résultats</a:t>
          </a:r>
          <a:endParaRPr lang="fr-FR" dirty="0"/>
        </a:p>
      </dgm:t>
    </dgm:pt>
    <dgm:pt modelId="{5D5D6F2D-576F-4992-A656-EED1EFD0AC9A}" type="parTrans" cxnId="{291B13DD-6CFC-4F49-8ED3-1E0DDBA21D3D}">
      <dgm:prSet/>
      <dgm:spPr/>
      <dgm:t>
        <a:bodyPr/>
        <a:lstStyle/>
        <a:p>
          <a:endParaRPr lang="fr-FR"/>
        </a:p>
      </dgm:t>
    </dgm:pt>
    <dgm:pt modelId="{A30432AA-A0AC-41C5-9E4E-16207D3E24AF}" type="sibTrans" cxnId="{291B13DD-6CFC-4F49-8ED3-1E0DDBA21D3D}">
      <dgm:prSet/>
      <dgm:spPr/>
      <dgm:t>
        <a:bodyPr/>
        <a:lstStyle/>
        <a:p>
          <a:endParaRPr lang="fr-FR"/>
        </a:p>
      </dgm:t>
    </dgm:pt>
    <dgm:pt modelId="{FBEECEFE-E0FE-4BA6-A3AA-C0DACF54B956}">
      <dgm:prSet phldrT="[Texte]"/>
      <dgm:spPr/>
      <dgm:t>
        <a:bodyPr/>
        <a:lstStyle/>
        <a:p>
          <a:r>
            <a:rPr lang="fr-FR" dirty="0" smtClean="0"/>
            <a:t>Réutilisation</a:t>
          </a:r>
          <a:endParaRPr lang="fr-FR" dirty="0"/>
        </a:p>
      </dgm:t>
    </dgm:pt>
    <dgm:pt modelId="{439A12D8-793A-483B-93C4-04DF72E777F1}" type="parTrans" cxnId="{9F92E254-4308-4B60-A9EB-C4801582BE9B}">
      <dgm:prSet/>
      <dgm:spPr/>
      <dgm:t>
        <a:bodyPr/>
        <a:lstStyle/>
        <a:p>
          <a:endParaRPr lang="fr-FR"/>
        </a:p>
      </dgm:t>
    </dgm:pt>
    <dgm:pt modelId="{F5D12706-2E33-4AD8-A0E1-107EF2FCADCC}" type="sibTrans" cxnId="{9F92E254-4308-4B60-A9EB-C4801582BE9B}">
      <dgm:prSet/>
      <dgm:spPr/>
      <dgm:t>
        <a:bodyPr/>
        <a:lstStyle/>
        <a:p>
          <a:endParaRPr lang="fr-FR"/>
        </a:p>
      </dgm:t>
    </dgm:pt>
    <dgm:pt modelId="{7314E95D-2E9E-4857-AFBC-32110C7B3872}">
      <dgm:prSet/>
      <dgm:spPr/>
      <dgm:t>
        <a:bodyPr/>
        <a:lstStyle/>
        <a:p>
          <a:r>
            <a:rPr lang="fr-FR" dirty="0" smtClean="0"/>
            <a:t>Conservation des résultats</a:t>
          </a:r>
          <a:endParaRPr lang="fr-FR" dirty="0"/>
        </a:p>
      </dgm:t>
    </dgm:pt>
    <dgm:pt modelId="{A1DABE42-8F8F-4E5E-8FFB-C0933E37C84E}" type="parTrans" cxnId="{BADCEA43-849B-4F13-B2EC-AD7B2B7B9D51}">
      <dgm:prSet/>
      <dgm:spPr/>
      <dgm:t>
        <a:bodyPr/>
        <a:lstStyle/>
        <a:p>
          <a:endParaRPr lang="fr-FR"/>
        </a:p>
      </dgm:t>
    </dgm:pt>
    <dgm:pt modelId="{C75A753F-5B35-4635-9843-92557689DEAD}" type="sibTrans" cxnId="{BADCEA43-849B-4F13-B2EC-AD7B2B7B9D51}">
      <dgm:prSet/>
      <dgm:spPr/>
      <dgm:t>
        <a:bodyPr/>
        <a:lstStyle/>
        <a:p>
          <a:endParaRPr lang="fr-FR"/>
        </a:p>
      </dgm:t>
    </dgm:pt>
    <dgm:pt modelId="{8CC0431F-50BE-4439-BBCC-DCC4411FF218}" type="pres">
      <dgm:prSet presAssocID="{7BC1650A-3529-457C-B327-1B5C193E896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122E780-7355-4BA0-BD39-611BC3638B55}" type="pres">
      <dgm:prSet presAssocID="{B727D8E2-F9B9-40D5-BFE7-E1A8DE4E745F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99E686-78FB-4D51-822D-17A07AC7EDC0}" type="pres">
      <dgm:prSet presAssocID="{B727D8E2-F9B9-40D5-BFE7-E1A8DE4E745F}" presName="spNode" presStyleCnt="0"/>
      <dgm:spPr/>
    </dgm:pt>
    <dgm:pt modelId="{CE52134C-F29F-4773-8720-FE327ABECBE6}" type="pres">
      <dgm:prSet presAssocID="{60797508-CCE1-4F1F-9353-B30EC214F8A9}" presName="sibTrans" presStyleLbl="sibTrans1D1" presStyleIdx="0" presStyleCnt="6"/>
      <dgm:spPr/>
      <dgm:t>
        <a:bodyPr/>
        <a:lstStyle/>
        <a:p>
          <a:endParaRPr lang="fr-FR"/>
        </a:p>
      </dgm:t>
    </dgm:pt>
    <dgm:pt modelId="{DA0169D2-842E-4CD7-AA8D-B94213F92597}" type="pres">
      <dgm:prSet presAssocID="{E2EE30A5-ADDF-414E-82CC-2F28FBB09A1B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797BFF5-88AA-4603-B08D-F439140FEF53}" type="pres">
      <dgm:prSet presAssocID="{E2EE30A5-ADDF-414E-82CC-2F28FBB09A1B}" presName="spNode" presStyleCnt="0"/>
      <dgm:spPr/>
    </dgm:pt>
    <dgm:pt modelId="{7E27D2C6-AFF8-4F53-BA79-193EC1525B51}" type="pres">
      <dgm:prSet presAssocID="{99CA226A-7947-4C7F-AD58-FE822EFF3E4E}" presName="sibTrans" presStyleLbl="sibTrans1D1" presStyleIdx="1" presStyleCnt="6"/>
      <dgm:spPr/>
      <dgm:t>
        <a:bodyPr/>
        <a:lstStyle/>
        <a:p>
          <a:endParaRPr lang="fr-FR"/>
        </a:p>
      </dgm:t>
    </dgm:pt>
    <dgm:pt modelId="{84230A0C-D653-40E0-A8E6-AFBD16A488E1}" type="pres">
      <dgm:prSet presAssocID="{77F9AD16-6A2A-4859-B126-D2E17B3F184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057BA30-B260-4857-9E69-A0EB8CCC9174}" type="pres">
      <dgm:prSet presAssocID="{77F9AD16-6A2A-4859-B126-D2E17B3F1844}" presName="spNode" presStyleCnt="0"/>
      <dgm:spPr/>
    </dgm:pt>
    <dgm:pt modelId="{28A52C1D-3718-4A95-9ED6-43AE8984E80B}" type="pres">
      <dgm:prSet presAssocID="{36E46E33-DEAB-4BA2-A3D5-76C577EA5158}" presName="sibTrans" presStyleLbl="sibTrans1D1" presStyleIdx="2" presStyleCnt="6"/>
      <dgm:spPr/>
      <dgm:t>
        <a:bodyPr/>
        <a:lstStyle/>
        <a:p>
          <a:endParaRPr lang="fr-FR"/>
        </a:p>
      </dgm:t>
    </dgm:pt>
    <dgm:pt modelId="{F2DEA092-DEA2-4C3D-B095-4300E243884D}" type="pres">
      <dgm:prSet presAssocID="{7314E95D-2E9E-4857-AFBC-32110C7B387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8D87773-4539-4A46-A58B-23EB96FF545E}" type="pres">
      <dgm:prSet presAssocID="{7314E95D-2E9E-4857-AFBC-32110C7B3872}" presName="spNode" presStyleCnt="0"/>
      <dgm:spPr/>
    </dgm:pt>
    <dgm:pt modelId="{CB14543F-AF91-49E0-A45D-7E4F75DE928A}" type="pres">
      <dgm:prSet presAssocID="{C75A753F-5B35-4635-9843-92557689DEAD}" presName="sibTrans" presStyleLbl="sibTrans1D1" presStyleIdx="3" presStyleCnt="6"/>
      <dgm:spPr/>
      <dgm:t>
        <a:bodyPr/>
        <a:lstStyle/>
        <a:p>
          <a:endParaRPr lang="fr-FR"/>
        </a:p>
      </dgm:t>
    </dgm:pt>
    <dgm:pt modelId="{6525F02C-61C9-4C03-A796-EEA908FCE8B6}" type="pres">
      <dgm:prSet presAssocID="{4EA88042-FF40-43C3-86F7-2BAA8D24C9D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EEC49B2-E46E-4700-9644-BE2307882F81}" type="pres">
      <dgm:prSet presAssocID="{4EA88042-FF40-43C3-86F7-2BAA8D24C9DC}" presName="spNode" presStyleCnt="0"/>
      <dgm:spPr/>
    </dgm:pt>
    <dgm:pt modelId="{71F5BCC5-2DA0-4FEB-8BC5-88600F53D274}" type="pres">
      <dgm:prSet presAssocID="{A30432AA-A0AC-41C5-9E4E-16207D3E24AF}" presName="sibTrans" presStyleLbl="sibTrans1D1" presStyleIdx="4" presStyleCnt="6"/>
      <dgm:spPr/>
      <dgm:t>
        <a:bodyPr/>
        <a:lstStyle/>
        <a:p>
          <a:endParaRPr lang="fr-FR"/>
        </a:p>
      </dgm:t>
    </dgm:pt>
    <dgm:pt modelId="{FAAB6566-3638-4A25-AC20-08AFD73CABD6}" type="pres">
      <dgm:prSet presAssocID="{FBEECEFE-E0FE-4BA6-A3AA-C0DACF54B95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7EC5E31-2CBC-4B10-944F-3DA854B1F3EF}" type="pres">
      <dgm:prSet presAssocID="{FBEECEFE-E0FE-4BA6-A3AA-C0DACF54B956}" presName="spNode" presStyleCnt="0"/>
      <dgm:spPr/>
    </dgm:pt>
    <dgm:pt modelId="{AF1969E3-BFE3-4A54-A185-5812442EECAC}" type="pres">
      <dgm:prSet presAssocID="{F5D12706-2E33-4AD8-A0E1-107EF2FCADCC}" presName="sibTrans" presStyleLbl="sibTrans1D1" presStyleIdx="5" presStyleCnt="6"/>
      <dgm:spPr/>
      <dgm:t>
        <a:bodyPr/>
        <a:lstStyle/>
        <a:p>
          <a:endParaRPr lang="fr-FR"/>
        </a:p>
      </dgm:t>
    </dgm:pt>
  </dgm:ptLst>
  <dgm:cxnLst>
    <dgm:cxn modelId="{244AE7F1-03D3-45C8-A9E6-517861A2302C}" type="presOf" srcId="{F5D12706-2E33-4AD8-A0E1-107EF2FCADCC}" destId="{AF1969E3-BFE3-4A54-A185-5812442EECAC}" srcOrd="0" destOrd="0" presId="urn:microsoft.com/office/officeart/2005/8/layout/cycle5"/>
    <dgm:cxn modelId="{19D4CABC-3AC6-488B-A852-FB91363D95EE}" type="presOf" srcId="{7BC1650A-3529-457C-B327-1B5C193E896B}" destId="{8CC0431F-50BE-4439-BBCC-DCC4411FF218}" srcOrd="0" destOrd="0" presId="urn:microsoft.com/office/officeart/2005/8/layout/cycle5"/>
    <dgm:cxn modelId="{872C6626-8697-44EB-A1D1-01F9C7170C09}" type="presOf" srcId="{A30432AA-A0AC-41C5-9E4E-16207D3E24AF}" destId="{71F5BCC5-2DA0-4FEB-8BC5-88600F53D274}" srcOrd="0" destOrd="0" presId="urn:microsoft.com/office/officeart/2005/8/layout/cycle5"/>
    <dgm:cxn modelId="{699FEC7B-9305-4E7B-9472-294AEBE8624E}" type="presOf" srcId="{C75A753F-5B35-4635-9843-92557689DEAD}" destId="{CB14543F-AF91-49E0-A45D-7E4F75DE928A}" srcOrd="0" destOrd="0" presId="urn:microsoft.com/office/officeart/2005/8/layout/cycle5"/>
    <dgm:cxn modelId="{291B13DD-6CFC-4F49-8ED3-1E0DDBA21D3D}" srcId="{7BC1650A-3529-457C-B327-1B5C193E896B}" destId="{4EA88042-FF40-43C3-86F7-2BAA8D24C9DC}" srcOrd="4" destOrd="0" parTransId="{5D5D6F2D-576F-4992-A656-EED1EFD0AC9A}" sibTransId="{A30432AA-A0AC-41C5-9E4E-16207D3E24AF}"/>
    <dgm:cxn modelId="{92CDA8AF-14A7-4344-B1EB-12B50B91F41E}" type="presOf" srcId="{E2EE30A5-ADDF-414E-82CC-2F28FBB09A1B}" destId="{DA0169D2-842E-4CD7-AA8D-B94213F92597}" srcOrd="0" destOrd="0" presId="urn:microsoft.com/office/officeart/2005/8/layout/cycle5"/>
    <dgm:cxn modelId="{FC95CFD1-A827-4B5D-98C3-EBA69DBFC670}" type="presOf" srcId="{36E46E33-DEAB-4BA2-A3D5-76C577EA5158}" destId="{28A52C1D-3718-4A95-9ED6-43AE8984E80B}" srcOrd="0" destOrd="0" presId="urn:microsoft.com/office/officeart/2005/8/layout/cycle5"/>
    <dgm:cxn modelId="{A133B600-28BC-4006-8081-0AEF9C261BA1}" srcId="{7BC1650A-3529-457C-B327-1B5C193E896B}" destId="{77F9AD16-6A2A-4859-B126-D2E17B3F1844}" srcOrd="2" destOrd="0" parTransId="{5D7B0D2C-67A7-45E5-876A-4F0D40DEA116}" sibTransId="{36E46E33-DEAB-4BA2-A3D5-76C577EA5158}"/>
    <dgm:cxn modelId="{8E3B8ACD-8005-4778-B34F-69B3A04050A5}" type="presOf" srcId="{4EA88042-FF40-43C3-86F7-2BAA8D24C9DC}" destId="{6525F02C-61C9-4C03-A796-EEA908FCE8B6}" srcOrd="0" destOrd="0" presId="urn:microsoft.com/office/officeart/2005/8/layout/cycle5"/>
    <dgm:cxn modelId="{9F92E254-4308-4B60-A9EB-C4801582BE9B}" srcId="{7BC1650A-3529-457C-B327-1B5C193E896B}" destId="{FBEECEFE-E0FE-4BA6-A3AA-C0DACF54B956}" srcOrd="5" destOrd="0" parTransId="{439A12D8-793A-483B-93C4-04DF72E777F1}" sibTransId="{F5D12706-2E33-4AD8-A0E1-107EF2FCADCC}"/>
    <dgm:cxn modelId="{1097BD89-09C4-4E18-94BF-1843232734FE}" type="presOf" srcId="{99CA226A-7947-4C7F-AD58-FE822EFF3E4E}" destId="{7E27D2C6-AFF8-4F53-BA79-193EC1525B51}" srcOrd="0" destOrd="0" presId="urn:microsoft.com/office/officeart/2005/8/layout/cycle5"/>
    <dgm:cxn modelId="{B378867D-884E-4B83-847D-BDA8C6548C55}" type="presOf" srcId="{FBEECEFE-E0FE-4BA6-A3AA-C0DACF54B956}" destId="{FAAB6566-3638-4A25-AC20-08AFD73CABD6}" srcOrd="0" destOrd="0" presId="urn:microsoft.com/office/officeart/2005/8/layout/cycle5"/>
    <dgm:cxn modelId="{BADCEA43-849B-4F13-B2EC-AD7B2B7B9D51}" srcId="{7BC1650A-3529-457C-B327-1B5C193E896B}" destId="{7314E95D-2E9E-4857-AFBC-32110C7B3872}" srcOrd="3" destOrd="0" parTransId="{A1DABE42-8F8F-4E5E-8FFB-C0933E37C84E}" sibTransId="{C75A753F-5B35-4635-9843-92557689DEAD}"/>
    <dgm:cxn modelId="{F49797D4-CFB1-4FC9-B444-25C7CA3273FE}" type="presOf" srcId="{B727D8E2-F9B9-40D5-BFE7-E1A8DE4E745F}" destId="{3122E780-7355-4BA0-BD39-611BC3638B55}" srcOrd="0" destOrd="0" presId="urn:microsoft.com/office/officeart/2005/8/layout/cycle5"/>
    <dgm:cxn modelId="{8F1A4909-3B4F-443E-9F7F-7EAB4C69E865}" srcId="{7BC1650A-3529-457C-B327-1B5C193E896B}" destId="{E2EE30A5-ADDF-414E-82CC-2F28FBB09A1B}" srcOrd="1" destOrd="0" parTransId="{E1D62EDC-3498-4CA1-98FD-CAC76F45F968}" sibTransId="{99CA226A-7947-4C7F-AD58-FE822EFF3E4E}"/>
    <dgm:cxn modelId="{106D0BAE-B850-4D9D-B289-DB5B1BA0BAD3}" type="presOf" srcId="{7314E95D-2E9E-4857-AFBC-32110C7B3872}" destId="{F2DEA092-DEA2-4C3D-B095-4300E243884D}" srcOrd="0" destOrd="0" presId="urn:microsoft.com/office/officeart/2005/8/layout/cycle5"/>
    <dgm:cxn modelId="{A3A539E9-67A7-41D4-8E70-DC038F9D34E3}" type="presOf" srcId="{77F9AD16-6A2A-4859-B126-D2E17B3F1844}" destId="{84230A0C-D653-40E0-A8E6-AFBD16A488E1}" srcOrd="0" destOrd="0" presId="urn:microsoft.com/office/officeart/2005/8/layout/cycle5"/>
    <dgm:cxn modelId="{70B1DCBE-ACED-4ED8-9FDC-F4E0044619CE}" type="presOf" srcId="{60797508-CCE1-4F1F-9353-B30EC214F8A9}" destId="{CE52134C-F29F-4773-8720-FE327ABECBE6}" srcOrd="0" destOrd="0" presId="urn:microsoft.com/office/officeart/2005/8/layout/cycle5"/>
    <dgm:cxn modelId="{8678A1B0-C469-440F-8FB0-583B79FC7DEF}" srcId="{7BC1650A-3529-457C-B327-1B5C193E896B}" destId="{B727D8E2-F9B9-40D5-BFE7-E1A8DE4E745F}" srcOrd="0" destOrd="0" parTransId="{964C3673-EFAE-4AAC-B031-1B27B70A9A14}" sibTransId="{60797508-CCE1-4F1F-9353-B30EC214F8A9}"/>
    <dgm:cxn modelId="{A0757218-7142-493A-90CE-628DB7D4AEFD}" type="presParOf" srcId="{8CC0431F-50BE-4439-BBCC-DCC4411FF218}" destId="{3122E780-7355-4BA0-BD39-611BC3638B55}" srcOrd="0" destOrd="0" presId="urn:microsoft.com/office/officeart/2005/8/layout/cycle5"/>
    <dgm:cxn modelId="{3EA8C998-45FC-40E4-B4F1-4CBE9DC2EB32}" type="presParOf" srcId="{8CC0431F-50BE-4439-BBCC-DCC4411FF218}" destId="{7999E686-78FB-4D51-822D-17A07AC7EDC0}" srcOrd="1" destOrd="0" presId="urn:microsoft.com/office/officeart/2005/8/layout/cycle5"/>
    <dgm:cxn modelId="{3FE288F8-2122-402E-819F-960CF73FF9B8}" type="presParOf" srcId="{8CC0431F-50BE-4439-BBCC-DCC4411FF218}" destId="{CE52134C-F29F-4773-8720-FE327ABECBE6}" srcOrd="2" destOrd="0" presId="urn:microsoft.com/office/officeart/2005/8/layout/cycle5"/>
    <dgm:cxn modelId="{0F12F941-489D-4923-B1C9-274CE73ED352}" type="presParOf" srcId="{8CC0431F-50BE-4439-BBCC-DCC4411FF218}" destId="{DA0169D2-842E-4CD7-AA8D-B94213F92597}" srcOrd="3" destOrd="0" presId="urn:microsoft.com/office/officeart/2005/8/layout/cycle5"/>
    <dgm:cxn modelId="{1CC0E413-387B-4E9A-8517-1321ADC0CE62}" type="presParOf" srcId="{8CC0431F-50BE-4439-BBCC-DCC4411FF218}" destId="{D797BFF5-88AA-4603-B08D-F439140FEF53}" srcOrd="4" destOrd="0" presId="urn:microsoft.com/office/officeart/2005/8/layout/cycle5"/>
    <dgm:cxn modelId="{022B0C2C-7292-4B53-99EC-EF7AF77B1A4B}" type="presParOf" srcId="{8CC0431F-50BE-4439-BBCC-DCC4411FF218}" destId="{7E27D2C6-AFF8-4F53-BA79-193EC1525B51}" srcOrd="5" destOrd="0" presId="urn:microsoft.com/office/officeart/2005/8/layout/cycle5"/>
    <dgm:cxn modelId="{BCC77CC3-3F3E-40C5-B9A2-37A967CBBE99}" type="presParOf" srcId="{8CC0431F-50BE-4439-BBCC-DCC4411FF218}" destId="{84230A0C-D653-40E0-A8E6-AFBD16A488E1}" srcOrd="6" destOrd="0" presId="urn:microsoft.com/office/officeart/2005/8/layout/cycle5"/>
    <dgm:cxn modelId="{0BB1C5C3-A78D-4FD0-A6FD-F7C7BF8EBD11}" type="presParOf" srcId="{8CC0431F-50BE-4439-BBCC-DCC4411FF218}" destId="{A057BA30-B260-4857-9E69-A0EB8CCC9174}" srcOrd="7" destOrd="0" presId="urn:microsoft.com/office/officeart/2005/8/layout/cycle5"/>
    <dgm:cxn modelId="{FD93BA89-DDEB-4ED3-8D27-7C1DF39C4482}" type="presParOf" srcId="{8CC0431F-50BE-4439-BBCC-DCC4411FF218}" destId="{28A52C1D-3718-4A95-9ED6-43AE8984E80B}" srcOrd="8" destOrd="0" presId="urn:microsoft.com/office/officeart/2005/8/layout/cycle5"/>
    <dgm:cxn modelId="{E4E6FC85-EF1B-4594-A389-D9C7B9AE90B5}" type="presParOf" srcId="{8CC0431F-50BE-4439-BBCC-DCC4411FF218}" destId="{F2DEA092-DEA2-4C3D-B095-4300E243884D}" srcOrd="9" destOrd="0" presId="urn:microsoft.com/office/officeart/2005/8/layout/cycle5"/>
    <dgm:cxn modelId="{4B0F03A6-8A81-4824-8615-7A882A8129CB}" type="presParOf" srcId="{8CC0431F-50BE-4439-BBCC-DCC4411FF218}" destId="{D8D87773-4539-4A46-A58B-23EB96FF545E}" srcOrd="10" destOrd="0" presId="urn:microsoft.com/office/officeart/2005/8/layout/cycle5"/>
    <dgm:cxn modelId="{0DF911B6-2651-4785-87DC-DD2C124CA370}" type="presParOf" srcId="{8CC0431F-50BE-4439-BBCC-DCC4411FF218}" destId="{CB14543F-AF91-49E0-A45D-7E4F75DE928A}" srcOrd="11" destOrd="0" presId="urn:microsoft.com/office/officeart/2005/8/layout/cycle5"/>
    <dgm:cxn modelId="{7F4537FA-B0F5-46BC-B6CE-0C392AC531F8}" type="presParOf" srcId="{8CC0431F-50BE-4439-BBCC-DCC4411FF218}" destId="{6525F02C-61C9-4C03-A796-EEA908FCE8B6}" srcOrd="12" destOrd="0" presId="urn:microsoft.com/office/officeart/2005/8/layout/cycle5"/>
    <dgm:cxn modelId="{0607C75F-3B18-489D-802C-9BE20514CDC2}" type="presParOf" srcId="{8CC0431F-50BE-4439-BBCC-DCC4411FF218}" destId="{FEEC49B2-E46E-4700-9644-BE2307882F81}" srcOrd="13" destOrd="0" presId="urn:microsoft.com/office/officeart/2005/8/layout/cycle5"/>
    <dgm:cxn modelId="{68BB5A59-E8F1-4E02-AFE0-39B9A802E2D5}" type="presParOf" srcId="{8CC0431F-50BE-4439-BBCC-DCC4411FF218}" destId="{71F5BCC5-2DA0-4FEB-8BC5-88600F53D274}" srcOrd="14" destOrd="0" presId="urn:microsoft.com/office/officeart/2005/8/layout/cycle5"/>
    <dgm:cxn modelId="{0713DDAD-644A-436B-AFF2-28A8D370C172}" type="presParOf" srcId="{8CC0431F-50BE-4439-BBCC-DCC4411FF218}" destId="{FAAB6566-3638-4A25-AC20-08AFD73CABD6}" srcOrd="15" destOrd="0" presId="urn:microsoft.com/office/officeart/2005/8/layout/cycle5"/>
    <dgm:cxn modelId="{E3CF01DD-90DE-4DF8-86A3-FD431EA22C72}" type="presParOf" srcId="{8CC0431F-50BE-4439-BBCC-DCC4411FF218}" destId="{27EC5E31-2CBC-4B10-944F-3DA854B1F3EF}" srcOrd="16" destOrd="0" presId="urn:microsoft.com/office/officeart/2005/8/layout/cycle5"/>
    <dgm:cxn modelId="{47FAD6B9-94D4-4703-8706-BA55CC781AC4}" type="presParOf" srcId="{8CC0431F-50BE-4439-BBCC-DCC4411FF218}" destId="{AF1969E3-BFE3-4A54-A185-5812442EECAC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22E780-7355-4BA0-BD39-611BC3638B55}">
      <dsp:nvSpPr>
        <dsp:cNvPr id="0" name=""/>
        <dsp:cNvSpPr/>
      </dsp:nvSpPr>
      <dsp:spPr>
        <a:xfrm>
          <a:off x="3342119" y="1462"/>
          <a:ext cx="1111502" cy="72247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Idée/hypothèse</a:t>
          </a:r>
          <a:endParaRPr lang="fr-FR" sz="1100" kern="1200" dirty="0"/>
        </a:p>
      </dsp:txBody>
      <dsp:txXfrm>
        <a:off x="3377387" y="36730"/>
        <a:ext cx="1040966" cy="651940"/>
      </dsp:txXfrm>
    </dsp:sp>
    <dsp:sp modelId="{CE52134C-F29F-4773-8720-FE327ABECBE6}">
      <dsp:nvSpPr>
        <dsp:cNvPr id="0" name=""/>
        <dsp:cNvSpPr/>
      </dsp:nvSpPr>
      <dsp:spPr>
        <a:xfrm>
          <a:off x="2196420" y="362700"/>
          <a:ext cx="3402900" cy="3402900"/>
        </a:xfrm>
        <a:custGeom>
          <a:avLst/>
          <a:gdLst/>
          <a:ahLst/>
          <a:cxnLst/>
          <a:rect l="0" t="0" r="0" b="0"/>
          <a:pathLst>
            <a:path>
              <a:moveTo>
                <a:pt x="2396880" y="148611"/>
              </a:moveTo>
              <a:arcTo wR="1701450" hR="1701450" stAng="17647497" swAng="92348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169D2-842E-4CD7-AA8D-B94213F92597}">
      <dsp:nvSpPr>
        <dsp:cNvPr id="0" name=""/>
        <dsp:cNvSpPr/>
      </dsp:nvSpPr>
      <dsp:spPr>
        <a:xfrm>
          <a:off x="4815618" y="852187"/>
          <a:ext cx="1111502" cy="72247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Collecte des données</a:t>
          </a:r>
          <a:endParaRPr lang="fr-FR" sz="1100" kern="1200" dirty="0"/>
        </a:p>
      </dsp:txBody>
      <dsp:txXfrm>
        <a:off x="4850886" y="887455"/>
        <a:ext cx="1040966" cy="651940"/>
      </dsp:txXfrm>
    </dsp:sp>
    <dsp:sp modelId="{7E27D2C6-AFF8-4F53-BA79-193EC1525B51}">
      <dsp:nvSpPr>
        <dsp:cNvPr id="0" name=""/>
        <dsp:cNvSpPr/>
      </dsp:nvSpPr>
      <dsp:spPr>
        <a:xfrm>
          <a:off x="2196420" y="362700"/>
          <a:ext cx="3402900" cy="3402900"/>
        </a:xfrm>
        <a:custGeom>
          <a:avLst/>
          <a:gdLst/>
          <a:ahLst/>
          <a:cxnLst/>
          <a:rect l="0" t="0" r="0" b="0"/>
          <a:pathLst>
            <a:path>
              <a:moveTo>
                <a:pt x="3376396" y="1402304"/>
              </a:moveTo>
              <a:arcTo wR="1701450" hR="1701450" stAng="20992424" swAng="12151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30A0C-D653-40E0-A8E6-AFBD16A488E1}">
      <dsp:nvSpPr>
        <dsp:cNvPr id="0" name=""/>
        <dsp:cNvSpPr/>
      </dsp:nvSpPr>
      <dsp:spPr>
        <a:xfrm>
          <a:off x="4815618" y="2553637"/>
          <a:ext cx="1111502" cy="72247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Analyse</a:t>
          </a:r>
          <a:endParaRPr lang="fr-FR" sz="1100" kern="1200" dirty="0"/>
        </a:p>
      </dsp:txBody>
      <dsp:txXfrm>
        <a:off x="4850886" y="2588905"/>
        <a:ext cx="1040966" cy="651940"/>
      </dsp:txXfrm>
    </dsp:sp>
    <dsp:sp modelId="{28A52C1D-3718-4A95-9ED6-43AE8984E80B}">
      <dsp:nvSpPr>
        <dsp:cNvPr id="0" name=""/>
        <dsp:cNvSpPr/>
      </dsp:nvSpPr>
      <dsp:spPr>
        <a:xfrm>
          <a:off x="2196420" y="362700"/>
          <a:ext cx="3402900" cy="3402900"/>
        </a:xfrm>
        <a:custGeom>
          <a:avLst/>
          <a:gdLst/>
          <a:ahLst/>
          <a:cxnLst/>
          <a:rect l="0" t="0" r="0" b="0"/>
          <a:pathLst>
            <a:path>
              <a:moveTo>
                <a:pt x="2784078" y="3014022"/>
              </a:moveTo>
              <a:arcTo wR="1701450" hR="1701450" stAng="3029022" swAng="92348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EA092-DEA2-4C3D-B095-4300E243884D}">
      <dsp:nvSpPr>
        <dsp:cNvPr id="0" name=""/>
        <dsp:cNvSpPr/>
      </dsp:nvSpPr>
      <dsp:spPr>
        <a:xfrm>
          <a:off x="3342119" y="3404362"/>
          <a:ext cx="1111502" cy="72247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Conservation des résultats</a:t>
          </a:r>
          <a:endParaRPr lang="fr-FR" sz="1100" kern="1200" dirty="0"/>
        </a:p>
      </dsp:txBody>
      <dsp:txXfrm>
        <a:off x="3377387" y="3439630"/>
        <a:ext cx="1040966" cy="651940"/>
      </dsp:txXfrm>
    </dsp:sp>
    <dsp:sp modelId="{CB14543F-AF91-49E0-A45D-7E4F75DE928A}">
      <dsp:nvSpPr>
        <dsp:cNvPr id="0" name=""/>
        <dsp:cNvSpPr/>
      </dsp:nvSpPr>
      <dsp:spPr>
        <a:xfrm>
          <a:off x="2196420" y="362700"/>
          <a:ext cx="3402900" cy="3402900"/>
        </a:xfrm>
        <a:custGeom>
          <a:avLst/>
          <a:gdLst/>
          <a:ahLst/>
          <a:cxnLst/>
          <a:rect l="0" t="0" r="0" b="0"/>
          <a:pathLst>
            <a:path>
              <a:moveTo>
                <a:pt x="1006019" y="3254289"/>
              </a:moveTo>
              <a:arcTo wR="1701450" hR="1701450" stAng="6847497" swAng="92348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25F02C-61C9-4C03-A796-EEA908FCE8B6}">
      <dsp:nvSpPr>
        <dsp:cNvPr id="0" name=""/>
        <dsp:cNvSpPr/>
      </dsp:nvSpPr>
      <dsp:spPr>
        <a:xfrm>
          <a:off x="1868620" y="2553637"/>
          <a:ext cx="1111502" cy="722476"/>
        </a:xfrm>
        <a:prstGeom prst="roundRect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Publication et diffusion des résultats</a:t>
          </a:r>
          <a:endParaRPr lang="fr-FR" sz="1100" kern="1200" dirty="0"/>
        </a:p>
      </dsp:txBody>
      <dsp:txXfrm>
        <a:off x="1903888" y="2588905"/>
        <a:ext cx="1040966" cy="651940"/>
      </dsp:txXfrm>
    </dsp:sp>
    <dsp:sp modelId="{71F5BCC5-2DA0-4FEB-8BC5-88600F53D274}">
      <dsp:nvSpPr>
        <dsp:cNvPr id="0" name=""/>
        <dsp:cNvSpPr/>
      </dsp:nvSpPr>
      <dsp:spPr>
        <a:xfrm>
          <a:off x="2196420" y="362700"/>
          <a:ext cx="3402900" cy="3402900"/>
        </a:xfrm>
        <a:custGeom>
          <a:avLst/>
          <a:gdLst/>
          <a:ahLst/>
          <a:cxnLst/>
          <a:rect l="0" t="0" r="0" b="0"/>
          <a:pathLst>
            <a:path>
              <a:moveTo>
                <a:pt x="26504" y="2000595"/>
              </a:moveTo>
              <a:arcTo wR="1701450" hR="1701450" stAng="10192424" swAng="12151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AB6566-3638-4A25-AC20-08AFD73CABD6}">
      <dsp:nvSpPr>
        <dsp:cNvPr id="0" name=""/>
        <dsp:cNvSpPr/>
      </dsp:nvSpPr>
      <dsp:spPr>
        <a:xfrm>
          <a:off x="1868620" y="852187"/>
          <a:ext cx="1111502" cy="72247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Réutilisation</a:t>
          </a:r>
          <a:endParaRPr lang="fr-FR" sz="1100" kern="1200" dirty="0"/>
        </a:p>
      </dsp:txBody>
      <dsp:txXfrm>
        <a:off x="1903888" y="887455"/>
        <a:ext cx="1040966" cy="651940"/>
      </dsp:txXfrm>
    </dsp:sp>
    <dsp:sp modelId="{AF1969E3-BFE3-4A54-A185-5812442EECAC}">
      <dsp:nvSpPr>
        <dsp:cNvPr id="0" name=""/>
        <dsp:cNvSpPr/>
      </dsp:nvSpPr>
      <dsp:spPr>
        <a:xfrm>
          <a:off x="2196420" y="362700"/>
          <a:ext cx="3402900" cy="3402900"/>
        </a:xfrm>
        <a:custGeom>
          <a:avLst/>
          <a:gdLst/>
          <a:ahLst/>
          <a:cxnLst/>
          <a:rect l="0" t="0" r="0" b="0"/>
          <a:pathLst>
            <a:path>
              <a:moveTo>
                <a:pt x="618821" y="388877"/>
              </a:moveTo>
              <a:arcTo wR="1701450" hR="1701450" stAng="13829022" swAng="92348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22E780-7355-4BA0-BD39-611BC3638B55}">
      <dsp:nvSpPr>
        <dsp:cNvPr id="0" name=""/>
        <dsp:cNvSpPr/>
      </dsp:nvSpPr>
      <dsp:spPr>
        <a:xfrm>
          <a:off x="3342119" y="1462"/>
          <a:ext cx="1111502" cy="7224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Idée/hypothèse</a:t>
          </a:r>
          <a:endParaRPr lang="fr-FR" sz="1100" kern="1200" dirty="0"/>
        </a:p>
      </dsp:txBody>
      <dsp:txXfrm>
        <a:off x="3377387" y="36730"/>
        <a:ext cx="1040966" cy="651940"/>
      </dsp:txXfrm>
    </dsp:sp>
    <dsp:sp modelId="{CE52134C-F29F-4773-8720-FE327ABECBE6}">
      <dsp:nvSpPr>
        <dsp:cNvPr id="0" name=""/>
        <dsp:cNvSpPr/>
      </dsp:nvSpPr>
      <dsp:spPr>
        <a:xfrm>
          <a:off x="2196420" y="362700"/>
          <a:ext cx="3402900" cy="3402900"/>
        </a:xfrm>
        <a:custGeom>
          <a:avLst/>
          <a:gdLst/>
          <a:ahLst/>
          <a:cxnLst/>
          <a:rect l="0" t="0" r="0" b="0"/>
          <a:pathLst>
            <a:path>
              <a:moveTo>
                <a:pt x="2396880" y="148611"/>
              </a:moveTo>
              <a:arcTo wR="1701450" hR="1701450" stAng="17647497" swAng="92348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169D2-842E-4CD7-AA8D-B94213F92597}">
      <dsp:nvSpPr>
        <dsp:cNvPr id="0" name=""/>
        <dsp:cNvSpPr/>
      </dsp:nvSpPr>
      <dsp:spPr>
        <a:xfrm>
          <a:off x="4815618" y="852187"/>
          <a:ext cx="1111502" cy="7224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Collecte des données</a:t>
          </a:r>
          <a:endParaRPr lang="fr-FR" sz="1100" kern="1200" dirty="0"/>
        </a:p>
      </dsp:txBody>
      <dsp:txXfrm>
        <a:off x="4850886" y="887455"/>
        <a:ext cx="1040966" cy="651940"/>
      </dsp:txXfrm>
    </dsp:sp>
    <dsp:sp modelId="{7E27D2C6-AFF8-4F53-BA79-193EC1525B51}">
      <dsp:nvSpPr>
        <dsp:cNvPr id="0" name=""/>
        <dsp:cNvSpPr/>
      </dsp:nvSpPr>
      <dsp:spPr>
        <a:xfrm>
          <a:off x="2196420" y="362700"/>
          <a:ext cx="3402900" cy="3402900"/>
        </a:xfrm>
        <a:custGeom>
          <a:avLst/>
          <a:gdLst/>
          <a:ahLst/>
          <a:cxnLst/>
          <a:rect l="0" t="0" r="0" b="0"/>
          <a:pathLst>
            <a:path>
              <a:moveTo>
                <a:pt x="3376396" y="1402304"/>
              </a:moveTo>
              <a:arcTo wR="1701450" hR="1701450" stAng="20992424" swAng="12151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230A0C-D653-40E0-A8E6-AFBD16A488E1}">
      <dsp:nvSpPr>
        <dsp:cNvPr id="0" name=""/>
        <dsp:cNvSpPr/>
      </dsp:nvSpPr>
      <dsp:spPr>
        <a:xfrm>
          <a:off x="4815618" y="2553637"/>
          <a:ext cx="1111502" cy="7224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Analyse</a:t>
          </a:r>
          <a:endParaRPr lang="fr-FR" sz="1100" kern="1200" dirty="0"/>
        </a:p>
      </dsp:txBody>
      <dsp:txXfrm>
        <a:off x="4850886" y="2588905"/>
        <a:ext cx="1040966" cy="651940"/>
      </dsp:txXfrm>
    </dsp:sp>
    <dsp:sp modelId="{28A52C1D-3718-4A95-9ED6-43AE8984E80B}">
      <dsp:nvSpPr>
        <dsp:cNvPr id="0" name=""/>
        <dsp:cNvSpPr/>
      </dsp:nvSpPr>
      <dsp:spPr>
        <a:xfrm>
          <a:off x="2196420" y="362700"/>
          <a:ext cx="3402900" cy="3402900"/>
        </a:xfrm>
        <a:custGeom>
          <a:avLst/>
          <a:gdLst/>
          <a:ahLst/>
          <a:cxnLst/>
          <a:rect l="0" t="0" r="0" b="0"/>
          <a:pathLst>
            <a:path>
              <a:moveTo>
                <a:pt x="2784078" y="3014022"/>
              </a:moveTo>
              <a:arcTo wR="1701450" hR="1701450" stAng="3029022" swAng="92348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DEA092-DEA2-4C3D-B095-4300E243884D}">
      <dsp:nvSpPr>
        <dsp:cNvPr id="0" name=""/>
        <dsp:cNvSpPr/>
      </dsp:nvSpPr>
      <dsp:spPr>
        <a:xfrm>
          <a:off x="3342119" y="3404362"/>
          <a:ext cx="1111502" cy="7224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Conservation des résultats</a:t>
          </a:r>
          <a:endParaRPr lang="fr-FR" sz="1100" kern="1200" dirty="0"/>
        </a:p>
      </dsp:txBody>
      <dsp:txXfrm>
        <a:off x="3377387" y="3439630"/>
        <a:ext cx="1040966" cy="651940"/>
      </dsp:txXfrm>
    </dsp:sp>
    <dsp:sp modelId="{CB14543F-AF91-49E0-A45D-7E4F75DE928A}">
      <dsp:nvSpPr>
        <dsp:cNvPr id="0" name=""/>
        <dsp:cNvSpPr/>
      </dsp:nvSpPr>
      <dsp:spPr>
        <a:xfrm>
          <a:off x="2196420" y="362700"/>
          <a:ext cx="3402900" cy="3402900"/>
        </a:xfrm>
        <a:custGeom>
          <a:avLst/>
          <a:gdLst/>
          <a:ahLst/>
          <a:cxnLst/>
          <a:rect l="0" t="0" r="0" b="0"/>
          <a:pathLst>
            <a:path>
              <a:moveTo>
                <a:pt x="1006019" y="3254289"/>
              </a:moveTo>
              <a:arcTo wR="1701450" hR="1701450" stAng="6847497" swAng="92348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25F02C-61C9-4C03-A796-EEA908FCE8B6}">
      <dsp:nvSpPr>
        <dsp:cNvPr id="0" name=""/>
        <dsp:cNvSpPr/>
      </dsp:nvSpPr>
      <dsp:spPr>
        <a:xfrm>
          <a:off x="1868620" y="2553637"/>
          <a:ext cx="1111502" cy="7224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Publication et diffusion des résultats</a:t>
          </a:r>
          <a:endParaRPr lang="fr-FR" sz="1100" kern="1200" dirty="0"/>
        </a:p>
      </dsp:txBody>
      <dsp:txXfrm>
        <a:off x="1903888" y="2588905"/>
        <a:ext cx="1040966" cy="651940"/>
      </dsp:txXfrm>
    </dsp:sp>
    <dsp:sp modelId="{71F5BCC5-2DA0-4FEB-8BC5-88600F53D274}">
      <dsp:nvSpPr>
        <dsp:cNvPr id="0" name=""/>
        <dsp:cNvSpPr/>
      </dsp:nvSpPr>
      <dsp:spPr>
        <a:xfrm>
          <a:off x="2196420" y="362700"/>
          <a:ext cx="3402900" cy="3402900"/>
        </a:xfrm>
        <a:custGeom>
          <a:avLst/>
          <a:gdLst/>
          <a:ahLst/>
          <a:cxnLst/>
          <a:rect l="0" t="0" r="0" b="0"/>
          <a:pathLst>
            <a:path>
              <a:moveTo>
                <a:pt x="26504" y="2000595"/>
              </a:moveTo>
              <a:arcTo wR="1701450" hR="1701450" stAng="10192424" swAng="12151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AB6566-3638-4A25-AC20-08AFD73CABD6}">
      <dsp:nvSpPr>
        <dsp:cNvPr id="0" name=""/>
        <dsp:cNvSpPr/>
      </dsp:nvSpPr>
      <dsp:spPr>
        <a:xfrm>
          <a:off x="1868620" y="852187"/>
          <a:ext cx="1111502" cy="7224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/>
            <a:t>Réutilisation</a:t>
          </a:r>
          <a:endParaRPr lang="fr-FR" sz="1100" kern="1200" dirty="0"/>
        </a:p>
      </dsp:txBody>
      <dsp:txXfrm>
        <a:off x="1903888" y="887455"/>
        <a:ext cx="1040966" cy="651940"/>
      </dsp:txXfrm>
    </dsp:sp>
    <dsp:sp modelId="{AF1969E3-BFE3-4A54-A185-5812442EECAC}">
      <dsp:nvSpPr>
        <dsp:cNvPr id="0" name=""/>
        <dsp:cNvSpPr/>
      </dsp:nvSpPr>
      <dsp:spPr>
        <a:xfrm>
          <a:off x="2196420" y="362700"/>
          <a:ext cx="3402900" cy="3402900"/>
        </a:xfrm>
        <a:custGeom>
          <a:avLst/>
          <a:gdLst/>
          <a:ahLst/>
          <a:cxnLst/>
          <a:rect l="0" t="0" r="0" b="0"/>
          <a:pathLst>
            <a:path>
              <a:moveTo>
                <a:pt x="618821" y="388877"/>
              </a:moveTo>
              <a:arcTo wR="1701450" hR="1701450" stAng="13829022" swAng="923480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3B1E411-DDCE-4A7E-BCCD-9F624FCB32D8}" type="datetimeFigureOut">
              <a:rPr lang="fr-CA" smtClean="0"/>
              <a:t>2019-02-20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8FE4B23-4548-4EEB-9B75-18C8C3E81FC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72148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0F10BC4-0345-4843-AE61-1D7F9329A194}" type="datetimeFigureOut">
              <a:rPr lang="fr-CA" smtClean="0"/>
              <a:t>2019-02-20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4EC1E86-D357-48ED-BBA6-12105A698CC2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0205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3458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240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82131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9411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95912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E67EE3E5-FEB7-4415-8E96-992E6BB53646}" type="slidenum">
              <a:rPr lang="nl-NL" sz="1300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14</a:t>
            </a:fld>
            <a:endParaRPr lang="nl-NL" sz="13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556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814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84829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18999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03726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56914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99001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fr-CA" dirty="0" smtClean="0"/>
          </a:p>
          <a:p>
            <a:pPr defTabSz="931774">
              <a:defRPr/>
            </a:pPr>
            <a:endParaRPr lang="fr-CA" dirty="0" smtClean="0"/>
          </a:p>
          <a:p>
            <a:pPr defTabSz="931774">
              <a:defRPr/>
            </a:pPr>
            <a:endParaRPr lang="fr-CA" dirty="0" smtClean="0"/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69971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323409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78988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446408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9228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29434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690738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64554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smtClean="0"/>
              <a:t>
</a:t>
            </a:r>
            <a:r>
              <a:rPr lang="fr-CA" dirty="0" err="1" smtClean="0"/>
              <a:t>Poll</a:t>
            </a:r>
            <a:r>
              <a:rPr lang="fr-CA" dirty="0" smtClean="0"/>
              <a:t> </a:t>
            </a:r>
            <a:r>
              <a:rPr lang="fr-CA" dirty="0" err="1" smtClean="0"/>
              <a:t>Title</a:t>
            </a:r>
            <a:r>
              <a:rPr lang="fr-CA" dirty="0" smtClean="0"/>
              <a:t>: Que signifie pour vous, en quelques mots, la science ouverte?
https://www.polleverywhere.com/free_text_polls/hyoxuFtB6TDEhwSJYtor6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3</a:t>
            </a:fld>
            <a:endParaRPr lang="fr-CA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3894667" cy="371087"/>
          </a:xfrm>
          <a:prstGeom prst="rect">
            <a:avLst/>
          </a:prstGeom>
          <a:noFill/>
        </p:spPr>
        <p:txBody>
          <a:bodyPr vert="horz" lIns="93177" tIns="46589" rIns="93177" bIns="46589" rtlCol="0">
            <a:sp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8996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60484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6629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99119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4434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95574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EC1E86-D357-48ED-BBA6-12105A698CC2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866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763" cy="6857572"/>
          </a:xfrm>
          <a:prstGeom prst="rect">
            <a:avLst/>
          </a:prstGeom>
        </p:spPr>
      </p:pic>
      <p:sp>
        <p:nvSpPr>
          <p:cNvPr id="9" name="Espace réservé pour une image 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00500" cy="5930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 smtClean="0"/>
              <a:t>Cliquez sur l'icône pour ajouter une image</a:t>
            </a:r>
            <a:endParaRPr lang="fr-CA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749800" y="1122363"/>
            <a:ext cx="6578600" cy="2179637"/>
          </a:xfrm>
          <a:prstGeom prst="rect">
            <a:avLst/>
          </a:prstGeom>
        </p:spPr>
        <p:txBody>
          <a:bodyPr anchor="ctr"/>
          <a:lstStyle>
            <a:lvl1pPr algn="l">
              <a:defRPr sz="4400">
                <a:solidFill>
                  <a:schemeClr val="accent4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CA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749800" y="3509169"/>
            <a:ext cx="6578600" cy="766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CA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/>
          </p:nvPr>
        </p:nvSpPr>
        <p:spPr>
          <a:xfrm>
            <a:off x="8280400" y="5352836"/>
            <a:ext cx="2527300" cy="32406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1pPr>
            <a:lvl2pPr marL="266700" indent="0">
              <a:buNone/>
              <a:defRPr sz="1400"/>
            </a:lvl2pPr>
            <a:lvl3pPr marL="533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Espace réservé du texte 10"/>
          <p:cNvSpPr>
            <a:spLocks noGrp="1"/>
          </p:cNvSpPr>
          <p:nvPr>
            <p:ph type="body" sz="quarter" idx="15"/>
          </p:nvPr>
        </p:nvSpPr>
        <p:spPr>
          <a:xfrm>
            <a:off x="8280400" y="4459134"/>
            <a:ext cx="2527300" cy="73855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accent4">
                    <a:lumMod val="75000"/>
                  </a:schemeClr>
                </a:solidFill>
              </a:defRPr>
            </a:lvl1pPr>
            <a:lvl2pPr marL="266700" indent="0">
              <a:buNone/>
              <a:defRPr sz="1400"/>
            </a:lvl2pPr>
            <a:lvl3pPr marL="533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12166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ag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763" cy="685757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514601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CA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2"/>
            <a:ext cx="10515600" cy="8969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38200" y="6089649"/>
            <a:ext cx="9715500" cy="365125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3400" y="6089649"/>
            <a:ext cx="660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‹N°›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738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8"/>
          <p:cNvSpPr>
            <a:spLocks noGrp="1"/>
          </p:cNvSpPr>
          <p:nvPr>
            <p:ph type="pic" sz="quarter" idx="13"/>
          </p:nvPr>
        </p:nvSpPr>
        <p:spPr>
          <a:xfrm>
            <a:off x="8191500" y="0"/>
            <a:ext cx="40005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 smtClean="0"/>
              <a:t>Cliquez sur l'icône pour ajouter une image</a:t>
            </a:r>
            <a:endParaRPr lang="fr-CA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4"/>
          </p:nvPr>
        </p:nvSpPr>
        <p:spPr>
          <a:xfrm>
            <a:off x="838200" y="2520000"/>
            <a:ext cx="6934200" cy="316962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38200" y="6089649"/>
            <a:ext cx="6934200" cy="365125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7" name="Titre 1"/>
          <p:cNvSpPr txBox="1">
            <a:spLocks/>
          </p:cNvSpPr>
          <p:nvPr userDrawn="1"/>
        </p:nvSpPr>
        <p:spPr>
          <a:xfrm>
            <a:off x="838200" y="796925"/>
            <a:ext cx="69342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CA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8200" y="796925"/>
            <a:ext cx="6934200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CA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3400" y="6089649"/>
            <a:ext cx="660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‹N°›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838200" y="1904160"/>
            <a:ext cx="6934200" cy="4572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21329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e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 smtClean="0"/>
              <a:t>Cliquez sur l'icône pour ajouter une image</a:t>
            </a:r>
            <a:endParaRPr lang="fr-CA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38200" y="6089649"/>
            <a:ext cx="9715500" cy="365125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3400" y="6089649"/>
            <a:ext cx="660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‹N°›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977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ein et contenu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 smtClean="0"/>
              <a:t>Cliquez sur l'icône pour ajouter une image</a:t>
            </a:r>
            <a:endParaRPr lang="fr-CA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38200" y="6089649"/>
            <a:ext cx="9715500" cy="365125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3400" y="6089649"/>
            <a:ext cx="660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‹N°›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idx="15"/>
          </p:nvPr>
        </p:nvSpPr>
        <p:spPr>
          <a:xfrm>
            <a:off x="838200" y="1612900"/>
            <a:ext cx="3530600" cy="4064000"/>
          </a:xfrm>
          <a:prstGeom prst="rect">
            <a:avLst/>
          </a:prstGeom>
          <a:solidFill>
            <a:schemeClr val="bg1"/>
          </a:solidFill>
        </p:spPr>
        <p:txBody>
          <a:bodyPr lIns="360000" tIns="360000" rIns="360000" bIns="360000"/>
          <a:lstStyle>
            <a:lvl1pPr>
              <a:lnSpc>
                <a:spcPct val="100000"/>
              </a:lnSpc>
              <a:spcBef>
                <a:spcPts val="1200"/>
              </a:spcBef>
              <a:defRPr sz="1800"/>
            </a:lvl1pPr>
            <a:lvl2pPr>
              <a:defRPr sz="1600"/>
            </a:lvl2pPr>
            <a:lvl3pPr>
              <a:lnSpc>
                <a:spcPct val="100000"/>
              </a:lnSpc>
              <a:defRPr sz="1600"/>
            </a:lvl3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789520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eine et contenu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r-FR" smtClean="0"/>
              <a:t>Cliquez sur l'icône pour ajouter une image</a:t>
            </a:r>
            <a:endParaRPr lang="fr-CA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38200" y="6089649"/>
            <a:ext cx="9715500" cy="365125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3400" y="6089649"/>
            <a:ext cx="660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‹N°›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Espace réservé du contenu 2"/>
          <p:cNvSpPr>
            <a:spLocks noGrp="1"/>
          </p:cNvSpPr>
          <p:nvPr>
            <p:ph idx="15"/>
          </p:nvPr>
        </p:nvSpPr>
        <p:spPr>
          <a:xfrm>
            <a:off x="838200" y="1612900"/>
            <a:ext cx="3530600" cy="4064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lIns="360000" tIns="360000" rIns="360000" bIns="360000"/>
          <a:lstStyle>
            <a:lvl1pPr>
              <a:lnSpc>
                <a:spcPct val="100000"/>
              </a:lnSpc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848438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pi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3"/>
          </p:nvPr>
        </p:nvSpPr>
        <p:spPr>
          <a:xfrm>
            <a:off x="6480000" y="2520000"/>
            <a:ext cx="4873800" cy="3133181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CA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38200" y="6089649"/>
            <a:ext cx="9715500" cy="365125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2520000"/>
            <a:ext cx="5181600" cy="313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8200" y="796925"/>
            <a:ext cx="10515600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CA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3400" y="6089649"/>
            <a:ext cx="660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‹N°›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838200" y="1904160"/>
            <a:ext cx="10515600" cy="4572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24991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3"/>
          </p:nvPr>
        </p:nvSpPr>
        <p:spPr>
          <a:xfrm>
            <a:off x="6480000" y="2520001"/>
            <a:ext cx="4068000" cy="2700000"/>
          </a:xfrm>
          <a:prstGeom prst="rect">
            <a:avLst/>
          </a:prstGeom>
          <a:ln w="3175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CA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38200" y="6089649"/>
            <a:ext cx="9715500" cy="365125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2520001"/>
            <a:ext cx="5181600" cy="32537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838200" y="796925"/>
            <a:ext cx="10515600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CA" dirty="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3400" y="6089649"/>
            <a:ext cx="660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‹N°›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>
          <a:xfrm>
            <a:off x="6400800" y="5473700"/>
            <a:ext cx="3870325" cy="300038"/>
          </a:xfrm>
        </p:spPr>
        <p:txBody>
          <a:bodyPr/>
          <a:lstStyle>
            <a:lvl1pPr marL="0" indent="0">
              <a:buNone/>
              <a:defRPr sz="1000"/>
            </a:lvl1pPr>
            <a:lvl2pPr marL="355600" indent="0">
              <a:buNone/>
              <a:defRPr sz="1000"/>
            </a:lvl2pPr>
            <a:lvl3pPr marL="622300" indent="0">
              <a:buNone/>
              <a:defRPr sz="1000"/>
            </a:lvl3pPr>
            <a:lvl4pPr marL="1371600" indent="0">
              <a:buFont typeface="Arial" panose="020B0604020202020204" pitchFamily="34" charset="0"/>
              <a:buNone/>
              <a:defRPr sz="1000"/>
            </a:lvl4pPr>
            <a:lvl5pPr marL="18288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838200" y="1904160"/>
            <a:ext cx="10515600" cy="4572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12348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apture écra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38200" y="6089649"/>
            <a:ext cx="9715500" cy="365125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10" name="Espace réservé pour une image  9"/>
          <p:cNvSpPr>
            <a:spLocks noGrp="1"/>
          </p:cNvSpPr>
          <p:nvPr>
            <p:ph type="pic" sz="quarter" idx="13"/>
          </p:nvPr>
        </p:nvSpPr>
        <p:spPr>
          <a:xfrm>
            <a:off x="838200" y="2520000"/>
            <a:ext cx="9720000" cy="324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4">
                <a:lumMod val="75000"/>
              </a:schemeClr>
            </a:solidFill>
          </a:ln>
          <a:effectLst/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r>
              <a:rPr lang="fr-FR" smtClean="0"/>
              <a:t>Cliquez sur l'icône pour ajouter une image</a:t>
            </a:r>
            <a:endParaRPr lang="fr-CA" dirty="0"/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3400" y="6089649"/>
            <a:ext cx="660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‹N°›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838200" y="796924"/>
            <a:ext cx="10515600" cy="63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CA" dirty="0"/>
          </a:p>
        </p:txBody>
      </p:sp>
      <p:sp>
        <p:nvSpPr>
          <p:cNvPr id="12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838200" y="1452427"/>
            <a:ext cx="10515600" cy="457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13099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graphique 2"/>
          <p:cNvSpPr>
            <a:spLocks noGrp="1"/>
          </p:cNvSpPr>
          <p:nvPr>
            <p:ph type="chart" sz="quarter" idx="14"/>
          </p:nvPr>
        </p:nvSpPr>
        <p:spPr>
          <a:xfrm>
            <a:off x="838200" y="2520000"/>
            <a:ext cx="9720000" cy="32400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r>
              <a:rPr lang="fr-FR" smtClean="0"/>
              <a:t>Cliquez sur l'icône pour ajouter un graphique</a:t>
            </a:r>
            <a:endParaRPr lang="fr-CA" dirty="0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38200" y="6089649"/>
            <a:ext cx="9715500" cy="365125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3400" y="6089649"/>
            <a:ext cx="660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‹N°›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838200" y="796924"/>
            <a:ext cx="10515600" cy="63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CA" dirty="0"/>
          </a:p>
        </p:txBody>
      </p:sp>
      <p:sp>
        <p:nvSpPr>
          <p:cNvPr id="11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838200" y="1452427"/>
            <a:ext cx="10515600" cy="457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930406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Espace réservé du tableau 5"/>
          <p:cNvSpPr>
            <a:spLocks noGrp="1"/>
          </p:cNvSpPr>
          <p:nvPr>
            <p:ph type="tbl" sz="quarter" idx="12"/>
          </p:nvPr>
        </p:nvSpPr>
        <p:spPr>
          <a:xfrm>
            <a:off x="838200" y="2520000"/>
            <a:ext cx="9720000" cy="3240000"/>
          </a:xfrm>
        </p:spPr>
        <p:txBody>
          <a:bodyPr/>
          <a:lstStyle/>
          <a:p>
            <a:r>
              <a:rPr lang="fr-FR" smtClean="0"/>
              <a:t>Cliquez sur l'icône pour ajouter un tableau</a:t>
            </a:r>
            <a:endParaRPr lang="fr-CA" dirty="0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3"/>
          </p:nvPr>
        </p:nvSpPr>
        <p:spPr>
          <a:xfrm>
            <a:off x="10693400" y="6089649"/>
            <a:ext cx="660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‹N°›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838200" y="796924"/>
            <a:ext cx="10515600" cy="63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CA" dirty="0"/>
          </a:p>
        </p:txBody>
      </p:sp>
      <p:sp>
        <p:nvSpPr>
          <p:cNvPr id="10" name="Espace réservé du texte 6"/>
          <p:cNvSpPr>
            <a:spLocks noGrp="1"/>
          </p:cNvSpPr>
          <p:nvPr>
            <p:ph type="body" sz="quarter" idx="14"/>
          </p:nvPr>
        </p:nvSpPr>
        <p:spPr>
          <a:xfrm>
            <a:off x="838200" y="1452427"/>
            <a:ext cx="10515600" cy="457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75606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 lign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796924"/>
            <a:ext cx="10515600" cy="63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CA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38200" y="6089649"/>
            <a:ext cx="9715500" cy="365125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3400" y="6089649"/>
            <a:ext cx="660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‹N°›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838200" y="2160000"/>
            <a:ext cx="10515600" cy="365122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4"/>
                </a:solidFill>
              </a:defRPr>
            </a:lvl3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411349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graphique SmartArt 4"/>
          <p:cNvSpPr>
            <a:spLocks noGrp="1"/>
          </p:cNvSpPr>
          <p:nvPr>
            <p:ph type="dgm" sz="quarter" idx="14"/>
          </p:nvPr>
        </p:nvSpPr>
        <p:spPr>
          <a:xfrm>
            <a:off x="838200" y="2489649"/>
            <a:ext cx="9715500" cy="3240000"/>
          </a:xfrm>
        </p:spPr>
        <p:txBody>
          <a:bodyPr/>
          <a:lstStyle/>
          <a:p>
            <a:r>
              <a:rPr lang="fr-FR" smtClean="0"/>
              <a:t>Cliquez sur l'icône pour ajouter un graphique SmartArt</a:t>
            </a:r>
            <a:endParaRPr lang="fr-CA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3"/>
          </p:nvPr>
        </p:nvSpPr>
        <p:spPr>
          <a:xfrm>
            <a:off x="10693400" y="6089649"/>
            <a:ext cx="660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‹N°›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838200" y="796924"/>
            <a:ext cx="10515600" cy="63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CA" dirty="0"/>
          </a:p>
        </p:txBody>
      </p:sp>
      <p:sp>
        <p:nvSpPr>
          <p:cNvPr id="10" name="Espace réservé du texte 6"/>
          <p:cNvSpPr>
            <a:spLocks noGrp="1"/>
          </p:cNvSpPr>
          <p:nvPr>
            <p:ph type="body" sz="quarter" idx="15"/>
          </p:nvPr>
        </p:nvSpPr>
        <p:spPr>
          <a:xfrm>
            <a:off x="838200" y="1452427"/>
            <a:ext cx="10515600" cy="457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731078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38200" y="6089649"/>
            <a:ext cx="9715500" cy="365125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3400" y="6089649"/>
            <a:ext cx="660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‹N°›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964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763" cy="685757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85900" y="923925"/>
            <a:ext cx="5130800" cy="4067175"/>
          </a:xfrm>
          <a:prstGeom prst="rect">
            <a:avLst/>
          </a:prstGeom>
        </p:spPr>
        <p:txBody>
          <a:bodyPr anchor="ctr"/>
          <a:lstStyle>
            <a:lvl1pPr algn="l">
              <a:defRPr sz="88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CA" dirty="0"/>
          </a:p>
        </p:txBody>
      </p:sp>
      <p:sp>
        <p:nvSpPr>
          <p:cNvPr id="8" name="Espace réservé du texte 10"/>
          <p:cNvSpPr>
            <a:spLocks noGrp="1"/>
          </p:cNvSpPr>
          <p:nvPr>
            <p:ph type="body" sz="quarter" idx="14"/>
          </p:nvPr>
        </p:nvSpPr>
        <p:spPr>
          <a:xfrm>
            <a:off x="1524000" y="4991100"/>
            <a:ext cx="2527300" cy="6858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  <a:lvl2pPr marL="266700" indent="0">
              <a:buNone/>
              <a:defRPr sz="1400"/>
            </a:lvl2pPr>
            <a:lvl3pPr marL="533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67556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CA" sz="1200" smtClean="0">
                <a:solidFill>
                  <a:schemeClr val="accent1"/>
                </a:solidFill>
              </a:rPr>
              <a:t>/</a:t>
            </a:r>
            <a:r>
              <a:rPr lang="fr-CA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sz="1200" b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pPr/>
              <a:t>‹N°›</a:t>
            </a:fld>
            <a:endParaRPr lang="fr-CA" sz="10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377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5F5B-DDB3-44A0-A925-C9D540EC4E1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7237-AC69-416F-9D8D-54F10F4664B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779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5F5B-DDB3-44A0-A925-C9D540EC4E1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7237-AC69-416F-9D8D-54F10F4664B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96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5F5B-DDB3-44A0-A925-C9D540EC4E1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7237-AC69-416F-9D8D-54F10F4664B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6755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5F5B-DDB3-44A0-A925-C9D540EC4E1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7237-AC69-416F-9D8D-54F10F4664B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5219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5F5B-DDB3-44A0-A925-C9D540EC4E1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7237-AC69-416F-9D8D-54F10F4664B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7390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5F5B-DDB3-44A0-A925-C9D540EC4E1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7237-AC69-416F-9D8D-54F10F4664B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73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2 lignes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796925"/>
            <a:ext cx="10515600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160000"/>
            <a:ext cx="10515600" cy="365122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4"/>
                </a:solidFill>
              </a:defRPr>
            </a:lvl3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38200" y="6089649"/>
            <a:ext cx="9715500" cy="365125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3400" y="6089649"/>
            <a:ext cx="660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‹N°›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87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5F5B-DDB3-44A0-A925-C9D540EC4E1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7237-AC69-416F-9D8D-54F10F4664B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9430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5F5B-DDB3-44A0-A925-C9D540EC4E1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7237-AC69-416F-9D8D-54F10F4664B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0907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5F5B-DDB3-44A0-A925-C9D540EC4E1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7237-AC69-416F-9D8D-54F10F4664B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0403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5F5B-DDB3-44A0-A925-C9D540EC4E1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7237-AC69-416F-9D8D-54F10F4664B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6615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25F5B-DDB3-44A0-A925-C9D540EC4E1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7237-AC69-416F-9D8D-54F10F4664B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468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 ligne sous-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796924"/>
            <a:ext cx="10515600" cy="63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CA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38200" y="6089649"/>
            <a:ext cx="9715500" cy="365125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838200" y="1452427"/>
            <a:ext cx="10515600" cy="4572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838200" y="2160000"/>
            <a:ext cx="10515600" cy="365122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4"/>
                </a:solidFill>
              </a:defRPr>
            </a:lvl3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3400" y="6089649"/>
            <a:ext cx="660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‹N°›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727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2 lignes sous-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2"/>
          <p:cNvSpPr>
            <a:spLocks noGrp="1"/>
          </p:cNvSpPr>
          <p:nvPr>
            <p:ph idx="14"/>
          </p:nvPr>
        </p:nvSpPr>
        <p:spPr>
          <a:xfrm>
            <a:off x="838200" y="2700000"/>
            <a:ext cx="10515600" cy="306943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accent4"/>
                </a:solidFill>
              </a:defRPr>
            </a:lvl3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796925"/>
            <a:ext cx="10515600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CA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38200" y="6089649"/>
            <a:ext cx="9715500" cy="365125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838200" y="1904160"/>
            <a:ext cx="10515600" cy="4572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3400" y="6089649"/>
            <a:ext cx="660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‹N°›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77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700000"/>
            <a:ext cx="5157787" cy="2957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700000"/>
            <a:ext cx="5183188" cy="2957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38200" y="6089649"/>
            <a:ext cx="9715500" cy="365125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3400" y="6089649"/>
            <a:ext cx="660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‹N°›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838200" y="796924"/>
            <a:ext cx="10515600" cy="63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12098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2590800"/>
            <a:ext cx="5181600" cy="30477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buClr>
                <a:schemeClr val="accent4"/>
              </a:buCl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2590800"/>
            <a:ext cx="4978400" cy="30477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 marL="622300" indent="-266700">
              <a:defRPr lang="fr-FR" sz="1800" kern="1200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4"/>
                </a:solidFill>
              </a:defRPr>
            </a:lvl3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38200" y="6089649"/>
            <a:ext cx="9715500" cy="365125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838200" y="796925"/>
            <a:ext cx="10515600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CA" dirty="0"/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3400" y="6089649"/>
            <a:ext cx="660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‹N°›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838200" y="1904160"/>
            <a:ext cx="10515600" cy="4572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6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187889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numé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9"/>
          <p:cNvSpPr>
            <a:spLocks noGrp="1"/>
          </p:cNvSpPr>
          <p:nvPr>
            <p:ph type="body" sz="quarter" idx="16"/>
          </p:nvPr>
        </p:nvSpPr>
        <p:spPr>
          <a:xfrm>
            <a:off x="2168525" y="1800000"/>
            <a:ext cx="91852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355600" indent="0">
              <a:buNone/>
              <a:defRPr/>
            </a:lvl2pPr>
            <a:lvl3pPr marL="6223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796924"/>
            <a:ext cx="10515600" cy="63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CA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38200" y="6089649"/>
            <a:ext cx="9715500" cy="365125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11" name="Espace réservé du texte 9"/>
          <p:cNvSpPr>
            <a:spLocks noGrp="1"/>
          </p:cNvSpPr>
          <p:nvPr>
            <p:ph type="body" sz="quarter" idx="17"/>
          </p:nvPr>
        </p:nvSpPr>
        <p:spPr>
          <a:xfrm>
            <a:off x="2168524" y="4955854"/>
            <a:ext cx="91852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355600" indent="0">
              <a:buNone/>
              <a:defRPr/>
            </a:lvl2pPr>
            <a:lvl3pPr marL="6223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Espace réservé du texte 9"/>
          <p:cNvSpPr>
            <a:spLocks noGrp="1"/>
          </p:cNvSpPr>
          <p:nvPr>
            <p:ph type="body" sz="quarter" idx="18"/>
          </p:nvPr>
        </p:nvSpPr>
        <p:spPr>
          <a:xfrm>
            <a:off x="2168524" y="3905036"/>
            <a:ext cx="91852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355600" indent="0">
              <a:buNone/>
              <a:defRPr/>
            </a:lvl2pPr>
            <a:lvl3pPr marL="6223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3" name="Espace réservé du texte 9"/>
          <p:cNvSpPr>
            <a:spLocks noGrp="1"/>
          </p:cNvSpPr>
          <p:nvPr>
            <p:ph type="body" sz="quarter" idx="19"/>
          </p:nvPr>
        </p:nvSpPr>
        <p:spPr>
          <a:xfrm>
            <a:off x="2168524" y="2854218"/>
            <a:ext cx="9185275" cy="827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355600" indent="0">
              <a:buNone/>
              <a:defRPr/>
            </a:lvl2pPr>
            <a:lvl3pPr marL="6223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3400" y="6089649"/>
            <a:ext cx="660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‹N°›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662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s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/>
          <p:cNvSpPr>
            <a:spLocks noGrp="1"/>
          </p:cNvSpPr>
          <p:nvPr>
            <p:ph type="pic" sz="quarter" idx="13"/>
          </p:nvPr>
        </p:nvSpPr>
        <p:spPr>
          <a:xfrm>
            <a:off x="3106737" y="1800225"/>
            <a:ext cx="5178425" cy="3948113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1" y="1800000"/>
            <a:ext cx="3918735" cy="16033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355600" indent="0">
              <a:buNone/>
              <a:defRPr/>
            </a:lvl2pPr>
            <a:lvl3pPr marL="622300" indent="0">
              <a:buNone/>
              <a:defRPr/>
            </a:lvl3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838200" y="6089649"/>
            <a:ext cx="9715500" cy="365125"/>
          </a:xfrm>
          <a:prstGeom prst="rect">
            <a:avLst/>
          </a:prstGeom>
        </p:spPr>
        <p:txBody>
          <a:bodyPr/>
          <a:lstStyle/>
          <a:p>
            <a:endParaRPr lang="fr-CA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sz="half" idx="14"/>
          </p:nvPr>
        </p:nvSpPr>
        <p:spPr>
          <a:xfrm>
            <a:off x="838200" y="4248149"/>
            <a:ext cx="3918735" cy="15255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355600" indent="0">
              <a:buNone/>
              <a:defRPr/>
            </a:lvl2pPr>
            <a:lvl3pPr marL="622300" indent="0">
              <a:buNone/>
              <a:defRPr/>
            </a:lvl3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5"/>
          </p:nvPr>
        </p:nvSpPr>
        <p:spPr>
          <a:xfrm>
            <a:off x="6614415" y="1800000"/>
            <a:ext cx="3918735" cy="16033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355600" indent="0">
              <a:buNone/>
              <a:defRPr/>
            </a:lvl2pPr>
            <a:lvl3pPr marL="622300" indent="0">
              <a:buNone/>
              <a:defRPr/>
            </a:lvl3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6"/>
          </p:nvPr>
        </p:nvSpPr>
        <p:spPr>
          <a:xfrm>
            <a:off x="6614414" y="4248149"/>
            <a:ext cx="3918735" cy="15255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355600" indent="0">
              <a:buNone/>
              <a:defRPr/>
            </a:lvl2pPr>
            <a:lvl3pPr marL="622300" indent="0">
              <a:buNone/>
              <a:defRPr/>
            </a:lvl3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3400" y="6089649"/>
            <a:ext cx="6604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‹N°›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838200" y="796924"/>
            <a:ext cx="10515600" cy="63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920304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itre 22"/>
          <p:cNvSpPr>
            <a:spLocks noGrp="1"/>
          </p:cNvSpPr>
          <p:nvPr>
            <p:ph type="title"/>
          </p:nvPr>
        </p:nvSpPr>
        <p:spPr>
          <a:xfrm>
            <a:off x="838200" y="796924"/>
            <a:ext cx="10515600" cy="108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dirty="0" smtClean="0"/>
              <a:t>Modifiez le style du titre</a:t>
            </a:r>
            <a:endParaRPr lang="fr-CA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838200" y="6089649"/>
            <a:ext cx="97155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endParaRPr lang="fr-CA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693400" y="6089649"/>
            <a:ext cx="660400" cy="365125"/>
          </a:xfrm>
          <a:prstGeom prst="rect">
            <a:avLst/>
          </a:prstGeom>
        </p:spPr>
        <p:txBody>
          <a:bodyPr/>
          <a:lstStyle/>
          <a:p>
            <a:r>
              <a:rPr lang="fr-CA" sz="1200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sz="1200" b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pPr/>
              <a:t>‹N°›</a:t>
            </a:fld>
            <a:endParaRPr lang="fr-CA" sz="10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Espace réservé du texte 23"/>
          <p:cNvSpPr>
            <a:spLocks noGrp="1"/>
          </p:cNvSpPr>
          <p:nvPr>
            <p:ph type="body" idx="1"/>
          </p:nvPr>
        </p:nvSpPr>
        <p:spPr>
          <a:xfrm>
            <a:off x="838200" y="2085654"/>
            <a:ext cx="10515600" cy="3686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r-FR" dirty="0" smtClean="0"/>
              <a:t>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38644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70" r:id="rId3"/>
    <p:sldLayoutId id="2147483658" r:id="rId4"/>
    <p:sldLayoutId id="2147483660" r:id="rId5"/>
    <p:sldLayoutId id="2147483653" r:id="rId6"/>
    <p:sldLayoutId id="2147483652" r:id="rId7"/>
    <p:sldLayoutId id="2147483669" r:id="rId8"/>
    <p:sldLayoutId id="2147483668" r:id="rId9"/>
    <p:sldLayoutId id="2147483651" r:id="rId10"/>
    <p:sldLayoutId id="2147483657" r:id="rId11"/>
    <p:sldLayoutId id="2147483661" r:id="rId12"/>
    <p:sldLayoutId id="2147483663" r:id="rId13"/>
    <p:sldLayoutId id="2147483664" r:id="rId14"/>
    <p:sldLayoutId id="2147483666" r:id="rId15"/>
    <p:sldLayoutId id="2147483672" r:id="rId16"/>
    <p:sldLayoutId id="2147483654" r:id="rId17"/>
    <p:sldLayoutId id="2147483665" r:id="rId18"/>
    <p:sldLayoutId id="2147483671" r:id="rId19"/>
    <p:sldLayoutId id="2147483673" r:id="rId20"/>
    <p:sldLayoutId id="2147483650" r:id="rId21"/>
    <p:sldLayoutId id="2147483662" r:id="rId22"/>
    <p:sldLayoutId id="2147483674" r:id="rId2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140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&gt;"/>
        <a:defRPr sz="20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622300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accent4"/>
        </a:buClr>
        <a:buFont typeface="Arial" panose="020B0604020202020204" pitchFamily="34" charset="0"/>
        <a:buChar char="−"/>
        <a:defRPr sz="18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901700" indent="-279400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8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25F5B-DDB3-44A0-A925-C9D540EC4E1D}" type="datetimeFigureOut">
              <a:rPr lang="en-GB" smtClean="0"/>
              <a:t>20/02/2019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27237-AC69-416F-9D8D-54F10F4664B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05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dx.doi.org/10.1007/978-3-319-00026-8_2" TargetMode="External"/><Relationship Id="rId3" Type="http://schemas.openxmlformats.org/officeDocument/2006/relationships/tags" Target="../tags/tag37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notesSlide" Target="../notesSlides/notesSlide12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5" Type="http://schemas.openxmlformats.org/officeDocument/2006/relationships/tags" Target="../tags/tag46.xml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hyperlink" Target="https://doi.org/10.7287/peerj.preprints.2689v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hyperlink" Target="https://figshare.com/" TargetMode="External"/><Relationship Id="rId18" Type="http://schemas.openxmlformats.org/officeDocument/2006/relationships/image" Target="../media/image17.png"/><Relationship Id="rId26" Type="http://schemas.openxmlformats.org/officeDocument/2006/relationships/image" Target="../media/image21.png"/><Relationship Id="rId39" Type="http://schemas.openxmlformats.org/officeDocument/2006/relationships/image" Target="../media/image27.png"/><Relationship Id="rId21" Type="http://schemas.openxmlformats.org/officeDocument/2006/relationships/hyperlink" Target="https://cos.io/prereg/" TargetMode="External"/><Relationship Id="rId34" Type="http://schemas.openxmlformats.org/officeDocument/2006/relationships/hyperlink" Target="https://www.authorea.com/" TargetMode="External"/><Relationship Id="rId42" Type="http://schemas.openxmlformats.org/officeDocument/2006/relationships/hyperlink" Target="http://plumanalytics.com/" TargetMode="External"/><Relationship Id="rId47" Type="http://schemas.openxmlformats.org/officeDocument/2006/relationships/image" Target="../media/image31.jpeg"/><Relationship Id="rId50" Type="http://schemas.openxmlformats.org/officeDocument/2006/relationships/hyperlink" Target="https://cocalc.com/" TargetMode="External"/><Relationship Id="rId55" Type="http://schemas.openxmlformats.org/officeDocument/2006/relationships/image" Target="../media/image35.png"/><Relationship Id="rId63" Type="http://schemas.openxmlformats.org/officeDocument/2006/relationships/hyperlink" Target="https://www.peerageofscience.org/" TargetMode="External"/><Relationship Id="rId7" Type="http://schemas.openxmlformats.org/officeDocument/2006/relationships/hyperlink" Target="http://datadryad.org/" TargetMode="Externa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29" Type="http://schemas.openxmlformats.org/officeDocument/2006/relationships/hyperlink" Target="https://arxiv.org/" TargetMode="External"/><Relationship Id="rId41" Type="http://schemas.openxmlformats.org/officeDocument/2006/relationships/image" Target="../media/image28.png"/><Relationship Id="rId54" Type="http://schemas.openxmlformats.org/officeDocument/2006/relationships/hyperlink" Target="https://doaj.org/" TargetMode="External"/><Relationship Id="rId62" Type="http://schemas.openxmlformats.org/officeDocument/2006/relationships/image" Target="../media/image3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jpeg"/><Relationship Id="rId11" Type="http://schemas.openxmlformats.org/officeDocument/2006/relationships/hyperlink" Target="http://dataverse.org/" TargetMode="External"/><Relationship Id="rId24" Type="http://schemas.openxmlformats.org/officeDocument/2006/relationships/image" Target="../media/image20.png"/><Relationship Id="rId32" Type="http://schemas.openxmlformats.org/officeDocument/2006/relationships/image" Target="../media/image24.png"/><Relationship Id="rId37" Type="http://schemas.openxmlformats.org/officeDocument/2006/relationships/image" Target="../media/image26.png"/><Relationship Id="rId40" Type="http://schemas.openxmlformats.org/officeDocument/2006/relationships/hyperlink" Target="https://impactstory.org/" TargetMode="External"/><Relationship Id="rId45" Type="http://schemas.openxmlformats.org/officeDocument/2006/relationships/image" Target="../media/image30.png"/><Relationship Id="rId53" Type="http://schemas.openxmlformats.org/officeDocument/2006/relationships/image" Target="../media/image34.png"/><Relationship Id="rId58" Type="http://schemas.openxmlformats.org/officeDocument/2006/relationships/hyperlink" Target="https://101innovations.wordpress.com/" TargetMode="External"/><Relationship Id="rId5" Type="http://schemas.openxmlformats.org/officeDocument/2006/relationships/hyperlink" Target="https://web.hypothes.is/" TargetMode="External"/><Relationship Id="rId15" Type="http://schemas.openxmlformats.org/officeDocument/2006/relationships/hyperlink" Target="https://openaccess.mpg.de/Berlin-Declaration" TargetMode="External"/><Relationship Id="rId23" Type="http://schemas.openxmlformats.org/officeDocument/2006/relationships/hyperlink" Target="https://aspredicted.org/" TargetMode="External"/><Relationship Id="rId28" Type="http://schemas.openxmlformats.org/officeDocument/2006/relationships/image" Target="../media/image22.png"/><Relationship Id="rId36" Type="http://schemas.openxmlformats.org/officeDocument/2006/relationships/hyperlink" Target="https://www.overleaf.com/" TargetMode="External"/><Relationship Id="rId49" Type="http://schemas.openxmlformats.org/officeDocument/2006/relationships/image" Target="../media/image32.png"/><Relationship Id="rId57" Type="http://schemas.openxmlformats.org/officeDocument/2006/relationships/image" Target="../media/image36.png"/><Relationship Id="rId61" Type="http://schemas.openxmlformats.org/officeDocument/2006/relationships/hyperlink" Target="https://github.com/" TargetMode="External"/><Relationship Id="rId10" Type="http://schemas.openxmlformats.org/officeDocument/2006/relationships/image" Target="../media/image13.png"/><Relationship Id="rId19" Type="http://schemas.openxmlformats.org/officeDocument/2006/relationships/hyperlink" Target="https://www.zotero.org/" TargetMode="External"/><Relationship Id="rId31" Type="http://schemas.openxmlformats.org/officeDocument/2006/relationships/hyperlink" Target="http://biorxiv.org/" TargetMode="External"/><Relationship Id="rId44" Type="http://schemas.openxmlformats.org/officeDocument/2006/relationships/hyperlink" Target="http://onsnetwork.org/" TargetMode="External"/><Relationship Id="rId52" Type="http://schemas.openxmlformats.org/officeDocument/2006/relationships/hyperlink" Target="https://www.protocols.io/" TargetMode="External"/><Relationship Id="rId60" Type="http://schemas.openxmlformats.org/officeDocument/2006/relationships/image" Target="../media/image37.png"/><Relationship Id="rId65" Type="http://schemas.openxmlformats.org/officeDocument/2006/relationships/hyperlink" Target="http://doi.org/10.5281/zenodo.1147025" TargetMode="External"/><Relationship Id="rId4" Type="http://schemas.openxmlformats.org/officeDocument/2006/relationships/image" Target="../media/image10.png"/><Relationship Id="rId9" Type="http://schemas.openxmlformats.org/officeDocument/2006/relationships/hyperlink" Target="https://zenodo.org/" TargetMode="External"/><Relationship Id="rId14" Type="http://schemas.openxmlformats.org/officeDocument/2006/relationships/image" Target="../media/image15.png"/><Relationship Id="rId22" Type="http://schemas.openxmlformats.org/officeDocument/2006/relationships/image" Target="../media/image19.png"/><Relationship Id="rId27" Type="http://schemas.openxmlformats.org/officeDocument/2006/relationships/hyperlink" Target="https://twitter.com/" TargetMode="External"/><Relationship Id="rId30" Type="http://schemas.openxmlformats.org/officeDocument/2006/relationships/image" Target="../media/image23.png"/><Relationship Id="rId35" Type="http://schemas.openxmlformats.org/officeDocument/2006/relationships/image" Target="../media/image25.png"/><Relationship Id="rId43" Type="http://schemas.openxmlformats.org/officeDocument/2006/relationships/image" Target="../media/image29.png"/><Relationship Id="rId48" Type="http://schemas.openxmlformats.org/officeDocument/2006/relationships/hyperlink" Target="https://pubpeer.com/" TargetMode="External"/><Relationship Id="rId56" Type="http://schemas.openxmlformats.org/officeDocument/2006/relationships/hyperlink" Target="https://creativecommons.org/licenses/by/4.0/" TargetMode="External"/><Relationship Id="rId64" Type="http://schemas.openxmlformats.org/officeDocument/2006/relationships/image" Target="../media/image39.png"/><Relationship Id="rId8" Type="http://schemas.openxmlformats.org/officeDocument/2006/relationships/image" Target="../media/image12.png"/><Relationship Id="rId51" Type="http://schemas.openxmlformats.org/officeDocument/2006/relationships/image" Target="../media/image33.png"/><Relationship Id="rId3" Type="http://schemas.openxmlformats.org/officeDocument/2006/relationships/hyperlink" Target="https://www.altmetric.com/" TargetMode="External"/><Relationship Id="rId12" Type="http://schemas.openxmlformats.org/officeDocument/2006/relationships/image" Target="../media/image14.png"/><Relationship Id="rId17" Type="http://schemas.openxmlformats.org/officeDocument/2006/relationships/hyperlink" Target="http://jupyter.org/" TargetMode="External"/><Relationship Id="rId25" Type="http://schemas.openxmlformats.org/officeDocument/2006/relationships/hyperlink" Target="https://creativecommons.org/" TargetMode="External"/><Relationship Id="rId33" Type="http://schemas.openxmlformats.org/officeDocument/2006/relationships/hyperlink" Target="https://osf.io/" TargetMode="External"/><Relationship Id="rId38" Type="http://schemas.openxmlformats.org/officeDocument/2006/relationships/hyperlink" Target="http://riojournal.com/" TargetMode="External"/><Relationship Id="rId46" Type="http://schemas.openxmlformats.org/officeDocument/2006/relationships/hyperlink" Target="https://www.scienceopen.com/" TargetMode="External"/><Relationship Id="rId59" Type="http://schemas.openxmlformats.org/officeDocument/2006/relationships/hyperlink" Target="http://www.sherpa.ac.uk/rome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onneesquebec.ca/recherche/fr/dataset" TargetMode="External"/><Relationship Id="rId3" Type="http://schemas.openxmlformats.org/officeDocument/2006/relationships/notesSlide" Target="../notesSlides/notesSlide16.xml"/><Relationship Id="rId7" Type="http://schemas.openxmlformats.org/officeDocument/2006/relationships/hyperlink" Target="https://index.okfn.org/place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hyperlink" Target="https://www.opengovpartnership.org/participants" TargetMode="External"/><Relationship Id="rId5" Type="http://schemas.openxmlformats.org/officeDocument/2006/relationships/hyperlink" Target="https://www.canada.ca/fr/secretariat-conseil-tresor/services/acces-information-protection-reseignements-personnels/engagement-canada-egard-science-ouverte.html" TargetMode="External"/><Relationship Id="rId4" Type="http://schemas.openxmlformats.org/officeDocument/2006/relationships/hyperlink" Target="https://ouvert.canada.ca/fr/apropos-gouvernement-ouver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hyperlink" Target="https://www.ulaval.ca/fileadmin/Secretaire_general/Politiques/Politique_libre_acces_publications.pdf" TargetMode="External"/><Relationship Id="rId5" Type="http://schemas.openxmlformats.org/officeDocument/2006/relationships/hyperlink" Target="https://jussieucall.org/#call" TargetMode="External"/><Relationship Id="rId4" Type="http://schemas.openxmlformats.org/officeDocument/2006/relationships/hyperlink" Target="https://www.budapestopenaccessinitiative.or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corpus.ulaval.ca/jspui/" TargetMode="External"/><Relationship Id="rId3" Type="http://schemas.openxmlformats.org/officeDocument/2006/relationships/tags" Target="../tags/tag65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7.xml"/><Relationship Id="rId10" Type="http://schemas.openxmlformats.org/officeDocument/2006/relationships/image" Target="../media/image40.png"/><Relationship Id="rId4" Type="http://schemas.openxmlformats.org/officeDocument/2006/relationships/tags" Target="../tags/tag66.xml"/><Relationship Id="rId9" Type="http://schemas.openxmlformats.org/officeDocument/2006/relationships/hyperlink" Target="https://www.openaire.e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ulaval.com/catalogue/tous?page=1&amp;format=8" TargetMode="External"/><Relationship Id="rId3" Type="http://schemas.openxmlformats.org/officeDocument/2006/relationships/tags" Target="../tags/tag70.xml"/><Relationship Id="rId7" Type="http://schemas.openxmlformats.org/officeDocument/2006/relationships/notesSlide" Target="../notesSlides/notesSlide20.xml"/><Relationship Id="rId12" Type="http://schemas.openxmlformats.org/officeDocument/2006/relationships/image" Target="../media/image40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Layout" Target="../slideLayouts/slideLayout2.xml"/><Relationship Id="rId11" Type="http://schemas.openxmlformats.org/officeDocument/2006/relationships/hyperlink" Target="http://www.knowledgeunlatched.org/" TargetMode="External"/><Relationship Id="rId5" Type="http://schemas.openxmlformats.org/officeDocument/2006/relationships/tags" Target="../tags/tag72.xml"/><Relationship Id="rId10" Type="http://schemas.openxmlformats.org/officeDocument/2006/relationships/hyperlink" Target="https://doaj.org/" TargetMode="External"/><Relationship Id="rId4" Type="http://schemas.openxmlformats.org/officeDocument/2006/relationships/tags" Target="../tags/tag71.xml"/><Relationship Id="rId9" Type="http://schemas.openxmlformats.org/officeDocument/2006/relationships/hyperlink" Target="https://www.erudit.org/fr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springer.com/book/10.1007/978-3-319-00026-8" TargetMode="External"/><Relationship Id="rId13" Type="http://schemas.openxmlformats.org/officeDocument/2006/relationships/hyperlink" Target="http://www.science.gc.ca/eic/site/063.nsf/fra/h_97610.html" TargetMode="External"/><Relationship Id="rId3" Type="http://schemas.openxmlformats.org/officeDocument/2006/relationships/tags" Target="../tags/tag79.xml"/><Relationship Id="rId7" Type="http://schemas.openxmlformats.org/officeDocument/2006/relationships/image" Target="../media/image41.jpg"/><Relationship Id="rId12" Type="http://schemas.openxmlformats.org/officeDocument/2006/relationships/hyperlink" Target="http://www.science.gc.ca/eic/site/063.nsf/fra/h_F6765465.html?OpenDocument" TargetMode="External"/><Relationship Id="rId17" Type="http://schemas.openxmlformats.org/officeDocument/2006/relationships/hyperlink" Target="https://www.ulaval.ca/fileadmin/Secretaire_general/Politiques/Politique_libre_acces_publications.pdf" TargetMode="External"/><Relationship Id="rId2" Type="http://schemas.openxmlformats.org/officeDocument/2006/relationships/tags" Target="../tags/tag78.xml"/><Relationship Id="rId16" Type="http://schemas.openxmlformats.org/officeDocument/2006/relationships/hyperlink" Target="https://doi.org/10.1016/j.jbusres.2017.12.043" TargetMode="External"/><Relationship Id="rId1" Type="http://schemas.openxmlformats.org/officeDocument/2006/relationships/tags" Target="../tags/tag77.xml"/><Relationship Id="rId6" Type="http://schemas.openxmlformats.org/officeDocument/2006/relationships/notesSlide" Target="../notesSlides/notesSlide25.xml"/><Relationship Id="rId11" Type="http://schemas.openxmlformats.org/officeDocument/2006/relationships/hyperlink" Target="https://doi.org/10.1787/23074957" TargetMode="External"/><Relationship Id="rId5" Type="http://schemas.openxmlformats.org/officeDocument/2006/relationships/slideLayout" Target="../slideLayouts/slideLayout11.xml"/><Relationship Id="rId15" Type="http://schemas.openxmlformats.org/officeDocument/2006/relationships/hyperlink" Target="https://www.fosteropenscience.eu/" TargetMode="External"/><Relationship Id="rId10" Type="http://schemas.openxmlformats.org/officeDocument/2006/relationships/hyperlink" Target="http://doi.org/10.5281/zenodo.1147025" TargetMode="External"/><Relationship Id="rId4" Type="http://schemas.openxmlformats.org/officeDocument/2006/relationships/tags" Target="../tags/tag80.xml"/><Relationship Id="rId9" Type="http://schemas.openxmlformats.org/officeDocument/2006/relationships/hyperlink" Target="http://dx.doi.org/10.1007/978-3-319-00026-8_2" TargetMode="External"/><Relationship Id="rId14" Type="http://schemas.openxmlformats.org/officeDocument/2006/relationships/hyperlink" Target="https://doi.org/10.7287/peerj.preprints.2689v1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mailto:Maude.laplante-dube@bibl.ulaval" TargetMode="External"/><Relationship Id="rId3" Type="http://schemas.openxmlformats.org/officeDocument/2006/relationships/tags" Target="../tags/tag83.xml"/><Relationship Id="rId7" Type="http://schemas.microsoft.com/office/2007/relationships/hdphoto" Target="../media/hdphoto1.wdp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42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.xml"/><Relationship Id="rId7" Type="http://schemas.openxmlformats.org/officeDocument/2006/relationships/hyperlink" Target="https://dash.harvard.edu/bitstream/handle/1/4724185/suber_timeline.htm" TargetMode="Externa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10" Type="http://schemas.openxmlformats.org/officeDocument/2006/relationships/hyperlink" Target="https://creativecommons.org/licenses/by/4.0/deed.ast" TargetMode="External"/><Relationship Id="rId4" Type="http://schemas.openxmlformats.org/officeDocument/2006/relationships/tags" Target="../tags/tag8.xml"/><Relationship Id="rId9" Type="http://schemas.openxmlformats.org/officeDocument/2006/relationships/hyperlink" Target="https://en.wikipedia.org/wiki/File:Philosophical_Transactions_Volume_1_frontispiece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hyperlink" Target="https://www.fosteropenscience.eu/learning/what-is-open-science/#/id/5ab8ea32dd1827131b90e3ac" TargetMode="Externa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hyperlink" Target="https://doi.org/10.1016/j.jbusres.2017.12.043" TargetMode="Externa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diagramLayout" Target="../diagrams/layout2.xml"/><Relationship Id="rId3" Type="http://schemas.openxmlformats.org/officeDocument/2006/relationships/tags" Target="../tags/tag19.xml"/><Relationship Id="rId7" Type="http://schemas.openxmlformats.org/officeDocument/2006/relationships/diagramData" Target="../diagrams/data1.xml"/><Relationship Id="rId12" Type="http://schemas.openxmlformats.org/officeDocument/2006/relationships/diagramData" Target="../diagrams/data2.xml"/><Relationship Id="rId2" Type="http://schemas.openxmlformats.org/officeDocument/2006/relationships/tags" Target="../tags/tag18.xml"/><Relationship Id="rId16" Type="http://schemas.microsoft.com/office/2007/relationships/diagramDrawing" Target="../diagrams/drawing2.xml"/><Relationship Id="rId1" Type="http://schemas.openxmlformats.org/officeDocument/2006/relationships/tags" Target="../tags/tag17.xml"/><Relationship Id="rId6" Type="http://schemas.openxmlformats.org/officeDocument/2006/relationships/notesSlide" Target="../notesSlides/notesSlide7.xml"/><Relationship Id="rId11" Type="http://schemas.microsoft.com/office/2007/relationships/diagramDrawing" Target="../diagrams/drawing1.xml"/><Relationship Id="rId5" Type="http://schemas.openxmlformats.org/officeDocument/2006/relationships/slideLayout" Target="../slideLayouts/slideLayout4.xml"/><Relationship Id="rId15" Type="http://schemas.openxmlformats.org/officeDocument/2006/relationships/diagramColors" Target="../diagrams/colors2.xml"/><Relationship Id="rId10" Type="http://schemas.openxmlformats.org/officeDocument/2006/relationships/diagramColors" Target="../diagrams/colors1.xml"/><Relationship Id="rId4" Type="http://schemas.openxmlformats.org/officeDocument/2006/relationships/tags" Target="../tags/tag20.xml"/><Relationship Id="rId9" Type="http://schemas.openxmlformats.org/officeDocument/2006/relationships/diagramQuickStyle" Target="../diagrams/quickStyle1.xml"/><Relationship Id="rId1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notesSlide" Target="../notesSlides/notesSlide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share-your-work/public-domain/cc0/" TargetMode="External"/><Relationship Id="rId3" Type="http://schemas.openxmlformats.org/officeDocument/2006/relationships/tags" Target="../tags/tag34.xml"/><Relationship Id="rId7" Type="http://schemas.openxmlformats.org/officeDocument/2006/relationships/hyperlink" Target="https://github.com/OKScienceDE/Facettes_of_Open_Science/blob/master/facettes_of_open_science.png" TargetMode="Externa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/>
          <p:cNvPicPr>
            <a:picLocks noGrp="1" noChangeAspect="1"/>
          </p:cNvPicPr>
          <p:nvPr>
            <p:ph type="pic" sz="quarter" idx="13"/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b="633"/>
          <a:stretch>
            <a:fillRect/>
          </a:stretch>
        </p:blipFill>
        <p:spPr/>
      </p:pic>
      <p:sp>
        <p:nvSpPr>
          <p:cNvPr id="2" name="Titr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 smtClean="0"/>
              <a:t>La science ouverte</a:t>
            </a:r>
            <a:endParaRPr lang="fr-CA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4749800" y="2940756"/>
            <a:ext cx="6578600" cy="1149330"/>
          </a:xfrm>
        </p:spPr>
        <p:txBody>
          <a:bodyPr/>
          <a:lstStyle/>
          <a:p>
            <a:r>
              <a:rPr lang="fr-CA" dirty="0" smtClean="0"/>
              <a:t>Origines</a:t>
            </a:r>
            <a:r>
              <a:rPr lang="fr-CA" smtClean="0"/>
              <a:t>, définition, </a:t>
            </a:r>
            <a:r>
              <a:rPr lang="fr-CA" dirty="0" smtClean="0"/>
              <a:t>concepts </a:t>
            </a:r>
            <a:r>
              <a:rPr lang="fr-CA" dirty="0"/>
              <a:t>de base et </a:t>
            </a:r>
            <a:r>
              <a:rPr lang="fr-CA" dirty="0" smtClean="0"/>
              <a:t>discussion autour d’un mouvement en effervescence</a:t>
            </a:r>
            <a:endParaRPr lang="fr-CA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A" dirty="0" smtClean="0"/>
              <a:t>20 février 2019</a:t>
            </a:r>
            <a:endParaRPr lang="fr-CA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CA" b="1" dirty="0" smtClean="0">
                <a:solidFill>
                  <a:schemeClr val="accent4"/>
                </a:solidFill>
              </a:rPr>
              <a:t>Maude Laplante-Dubé</a:t>
            </a:r>
            <a:r>
              <a:rPr lang="fr-CA" dirty="0" smtClean="0">
                <a:solidFill>
                  <a:schemeClr val="accent4"/>
                </a:solidFill>
              </a:rPr>
              <a:t/>
            </a:r>
            <a:br>
              <a:rPr lang="fr-CA" dirty="0" smtClean="0">
                <a:solidFill>
                  <a:schemeClr val="accent4"/>
                </a:solidFill>
              </a:rPr>
            </a:br>
            <a:r>
              <a:rPr lang="fr-CA" dirty="0" smtClean="0">
                <a:solidFill>
                  <a:schemeClr val="accent4"/>
                </a:solidFill>
              </a:rPr>
              <a:t>Bibliothécaire à la diffusion de la recherche et aux communications savantes</a:t>
            </a:r>
            <a:endParaRPr lang="fr-CA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95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Pourquoi «ouvrir» la science?</a:t>
            </a:r>
            <a:endParaRPr lang="fr-CA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fr-CA" dirty="0" smtClean="0"/>
              <a:t>5 écoles de pensées</a:t>
            </a:r>
            <a:endParaRPr lang="fr-CA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38200" y="2159999"/>
            <a:ext cx="10515600" cy="3783601"/>
          </a:xfrm>
        </p:spPr>
        <p:txBody>
          <a:bodyPr/>
          <a:lstStyle/>
          <a:p>
            <a:r>
              <a:rPr lang="fr-CA" b="1" dirty="0" smtClean="0"/>
              <a:t>Démocratique : </a:t>
            </a:r>
            <a:r>
              <a:rPr lang="fr-CA" dirty="0" smtClean="0"/>
              <a:t>éliminer les iniquités dans la distribution de la connaissance</a:t>
            </a:r>
          </a:p>
          <a:p>
            <a:r>
              <a:rPr lang="fr-CA" b="1" dirty="0" smtClean="0"/>
              <a:t>Pragmatique : </a:t>
            </a:r>
            <a:r>
              <a:rPr lang="fr-CA" dirty="0" smtClean="0"/>
              <a:t>renforcer la science par la </a:t>
            </a:r>
            <a:r>
              <a:rPr lang="fr-CA" dirty="0"/>
              <a:t>collaboration et la critique </a:t>
            </a:r>
          </a:p>
          <a:p>
            <a:r>
              <a:rPr lang="fr-CA" b="1" dirty="0"/>
              <a:t>Infrastructure </a:t>
            </a:r>
            <a:r>
              <a:rPr lang="fr-CA" dirty="0" smtClean="0"/>
              <a:t>: une recherche efficiente nécessite des plateformes, des outils et des services pour la collaboration et la diffusion</a:t>
            </a:r>
            <a:endParaRPr lang="fr-CA" dirty="0"/>
          </a:p>
          <a:p>
            <a:r>
              <a:rPr lang="fr-CA" b="1" dirty="0" smtClean="0"/>
              <a:t>Publique : </a:t>
            </a:r>
            <a:r>
              <a:rPr lang="fr-CA" dirty="0" smtClean="0"/>
              <a:t>pour avoir un réel impact social, la science doit impliquer les citoyens et les résultats de recherche doivent être compréhensibles par eux</a:t>
            </a:r>
          </a:p>
          <a:p>
            <a:r>
              <a:rPr lang="fr-CA" b="1" dirty="0" smtClean="0"/>
              <a:t>Mesure (évaluation) : </a:t>
            </a:r>
            <a:r>
              <a:rPr lang="fr-CA" dirty="0" smtClean="0"/>
              <a:t>les contributions scientifiques d’aujourd’hui ont besoin de nouvelles mesures (que rend possible un environnement ouvert)</a:t>
            </a:r>
          </a:p>
          <a:p>
            <a:pPr marL="0" indent="0">
              <a:buNone/>
            </a:pPr>
            <a:r>
              <a:rPr lang="fr-CA" sz="1100" dirty="0" err="1" smtClean="0"/>
              <a:t>Fecher</a:t>
            </a:r>
            <a:r>
              <a:rPr lang="fr-CA" sz="1100" dirty="0" smtClean="0"/>
              <a:t>, Benedikt; </a:t>
            </a:r>
            <a:r>
              <a:rPr lang="fr-CA" sz="1100" dirty="0" err="1" smtClean="0"/>
              <a:t>Friesike</a:t>
            </a:r>
            <a:r>
              <a:rPr lang="fr-CA" sz="1100" dirty="0" smtClean="0"/>
              <a:t>, Sascha. </a:t>
            </a:r>
            <a:r>
              <a:rPr lang="fr-CA" sz="1100" dirty="0" smtClean="0">
                <a:hlinkClick r:id="rId8"/>
              </a:rPr>
              <a:t>«</a:t>
            </a:r>
            <a:r>
              <a:rPr lang="en-US" sz="1100" dirty="0" smtClean="0">
                <a:hlinkClick r:id="rId8"/>
              </a:rPr>
              <a:t>Open </a:t>
            </a:r>
            <a:r>
              <a:rPr lang="en-US" sz="1100" dirty="0">
                <a:hlinkClick r:id="rId8"/>
              </a:rPr>
              <a:t>Science: One Term, Five Schools of </a:t>
            </a:r>
            <a:r>
              <a:rPr lang="en-US" sz="1100" dirty="0" smtClean="0">
                <a:hlinkClick r:id="rId8"/>
              </a:rPr>
              <a:t>Thought», </a:t>
            </a:r>
            <a:r>
              <a:rPr lang="en-US" sz="1100" i="1" dirty="0"/>
              <a:t>O</a:t>
            </a:r>
            <a:r>
              <a:rPr lang="en-US" sz="1100" i="1" dirty="0" smtClean="0"/>
              <a:t>pening Science</a:t>
            </a:r>
            <a:r>
              <a:rPr lang="en-US" sz="1100" dirty="0" smtClean="0"/>
              <a:t>, </a:t>
            </a:r>
            <a:r>
              <a:rPr lang="en-US" sz="1100" dirty="0"/>
              <a:t>2013. 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10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Espace réservé du pied de page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838200" y="6089649"/>
            <a:ext cx="9715500" cy="365125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Bibliothèque de l’Université Laval </a:t>
            </a:r>
            <a:r>
              <a:rPr lang="fr-CA" b="1" dirty="0">
                <a:solidFill>
                  <a:schemeClr val="accent1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&gt;</a:t>
            </a:r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 </a:t>
            </a:r>
            <a:r>
              <a:rPr lang="fr-CA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science ouverte</a:t>
            </a:r>
            <a:endParaRPr lang="fr-CA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04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Bibliothèque de l’Université Laval </a:t>
            </a:r>
            <a:r>
              <a:rPr lang="fr-CA" b="1" dirty="0">
                <a:solidFill>
                  <a:schemeClr val="accent1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&gt;</a:t>
            </a:r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 </a:t>
            </a:r>
            <a:r>
              <a:rPr lang="fr-CA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science ouverte</a:t>
            </a:r>
            <a:endParaRPr lang="fr-CA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11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314575" y="0"/>
            <a:ext cx="7296150" cy="606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8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418553"/>
            <a:ext cx="10515600" cy="630000"/>
          </a:xfrm>
        </p:spPr>
        <p:txBody>
          <a:bodyPr/>
          <a:lstStyle/>
          <a:p>
            <a:r>
              <a:rPr lang="fr-CA" dirty="0" smtClean="0"/>
              <a:t>La science ouverte en pratique</a:t>
            </a:r>
            <a:endParaRPr lang="fr-CA" sz="3200" dirty="0">
              <a:solidFill>
                <a:srgbClr val="FF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Bibliothèque de l’Université Laval</a:t>
            </a:r>
            <a:r>
              <a:rPr lang="fr-CA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b="1" dirty="0">
                <a:solidFill>
                  <a:schemeClr val="accent1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&gt;</a:t>
            </a:r>
            <a:r>
              <a:rPr lang="fr-CA" dirty="0">
                <a:solidFill>
                  <a:schemeClr val="accent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 </a:t>
            </a:r>
            <a:r>
              <a:rPr lang="fr-CA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science ouverte</a:t>
            </a:r>
            <a:endParaRPr lang="fr-CA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3"/>
          </p:nvPr>
        </p:nvSpPr>
        <p:spPr>
          <a:xfrm>
            <a:off x="838200" y="1074056"/>
            <a:ext cx="10515600" cy="457201"/>
          </a:xfrm>
        </p:spPr>
        <p:txBody>
          <a:bodyPr>
            <a:normAutofit lnSpcReduction="10000"/>
          </a:bodyPr>
          <a:lstStyle/>
          <a:p>
            <a:r>
              <a:rPr lang="fr-CA" dirty="0" smtClean="0"/>
              <a:t>Les 4 </a:t>
            </a:r>
            <a:r>
              <a:rPr lang="fr-CA" dirty="0" err="1" smtClean="0"/>
              <a:t>pilliers</a:t>
            </a:r>
            <a:r>
              <a:rPr lang="fr-CA" dirty="0" smtClean="0"/>
              <a:t> de la science ouvertes</a:t>
            </a:r>
            <a:endParaRPr lang="fr-CA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12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4294967295"/>
            <p:custDataLst>
              <p:tags r:id="rId4"/>
            </p:custDataLst>
          </p:nvPr>
        </p:nvSpPr>
        <p:spPr>
          <a:xfrm>
            <a:off x="1838325" y="1753415"/>
            <a:ext cx="7602239" cy="721056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 err="1" smtClean="0"/>
              <a:t>Données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Open data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4294967295"/>
            <p:custDataLst>
              <p:tags r:id="rId5"/>
            </p:custDataLst>
          </p:nvPr>
        </p:nvSpPr>
        <p:spPr>
          <a:xfrm>
            <a:off x="1838323" y="4827124"/>
            <a:ext cx="7602239" cy="721057"/>
          </a:xfrm>
        </p:spPr>
        <p:txBody>
          <a:bodyPr anchor="ctr"/>
          <a:lstStyle/>
          <a:p>
            <a:pPr marL="0" indent="0">
              <a:buNone/>
            </a:pPr>
            <a:r>
              <a:rPr lang="fr-CA" dirty="0" smtClean="0"/>
              <a:t>Évaluation par les pairs </a:t>
            </a:r>
            <a:r>
              <a:rPr lang="fr-CA" dirty="0" smtClean="0">
                <a:sym typeface="Wingdings" panose="05000000000000000000" pitchFamily="2" charset="2"/>
              </a:rPr>
              <a:t> Open </a:t>
            </a:r>
            <a:r>
              <a:rPr lang="fr-CA" dirty="0" err="1" smtClean="0">
                <a:sym typeface="Wingdings" panose="05000000000000000000" pitchFamily="2" charset="2"/>
              </a:rPr>
              <a:t>peer</a:t>
            </a:r>
            <a:r>
              <a:rPr lang="fr-CA" dirty="0" smtClean="0">
                <a:sym typeface="Wingdings" panose="05000000000000000000" pitchFamily="2" charset="2"/>
              </a:rPr>
              <a:t> </a:t>
            </a:r>
            <a:r>
              <a:rPr lang="fr-CA" dirty="0" err="1" smtClean="0">
                <a:sym typeface="Wingdings" panose="05000000000000000000" pitchFamily="2" charset="2"/>
              </a:rPr>
              <a:t>reviews</a:t>
            </a:r>
            <a:endParaRPr lang="fr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4294967295"/>
            <p:custDataLst>
              <p:tags r:id="rId6"/>
            </p:custDataLst>
          </p:nvPr>
        </p:nvSpPr>
        <p:spPr>
          <a:xfrm>
            <a:off x="1838324" y="3793480"/>
            <a:ext cx="7602239" cy="721056"/>
          </a:xfrm>
        </p:spPr>
        <p:txBody>
          <a:bodyPr anchor="ctr"/>
          <a:lstStyle/>
          <a:p>
            <a:pPr marL="0" indent="0">
              <a:buNone/>
            </a:pPr>
            <a:r>
              <a:rPr lang="fr-CA" dirty="0" smtClean="0"/>
              <a:t>Publications </a:t>
            </a:r>
            <a:r>
              <a:rPr lang="fr-CA" dirty="0" smtClean="0">
                <a:sym typeface="Wingdings" panose="05000000000000000000" pitchFamily="2" charset="2"/>
              </a:rPr>
              <a:t> Open </a:t>
            </a:r>
            <a:r>
              <a:rPr lang="fr-CA" dirty="0" err="1" smtClean="0">
                <a:sym typeface="Wingdings" panose="05000000000000000000" pitchFamily="2" charset="2"/>
              </a:rPr>
              <a:t>access</a:t>
            </a:r>
            <a:r>
              <a:rPr lang="fr-CA" dirty="0" smtClean="0">
                <a:sym typeface="Wingdings" panose="05000000000000000000" pitchFamily="2" charset="2"/>
              </a:rPr>
              <a:t> publications</a:t>
            </a:r>
            <a:endParaRPr lang="fr-CA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4294967295"/>
            <p:custDataLst>
              <p:tags r:id="rId7"/>
            </p:custDataLst>
          </p:nvPr>
        </p:nvSpPr>
        <p:spPr>
          <a:xfrm>
            <a:off x="1838324" y="2742555"/>
            <a:ext cx="7602239" cy="721056"/>
          </a:xfrm>
        </p:spPr>
        <p:txBody>
          <a:bodyPr anchor="ctr"/>
          <a:lstStyle/>
          <a:p>
            <a:pPr marL="0" indent="0">
              <a:buNone/>
            </a:pPr>
            <a:r>
              <a:rPr lang="fr-CA" dirty="0" smtClean="0"/>
              <a:t>Code </a:t>
            </a:r>
            <a:r>
              <a:rPr lang="fr-CA" dirty="0" smtClean="0">
                <a:sym typeface="Wingdings" panose="05000000000000000000" pitchFamily="2" charset="2"/>
              </a:rPr>
              <a:t> Open source software</a:t>
            </a:r>
            <a:endParaRPr lang="fr-CA" dirty="0"/>
          </a:p>
        </p:txBody>
      </p:sp>
      <p:sp>
        <p:nvSpPr>
          <p:cNvPr id="9" name="Ellipse 8"/>
          <p:cNvSpPr/>
          <p:nvPr>
            <p:custDataLst>
              <p:tags r:id="rId8"/>
            </p:custDataLst>
          </p:nvPr>
        </p:nvSpPr>
        <p:spPr>
          <a:xfrm>
            <a:off x="1000992" y="1835100"/>
            <a:ext cx="550406" cy="57976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200" b="1" dirty="0">
                <a:latin typeface="Arial" panose="020B0604020202020204" pitchFamily="34" charset="0"/>
                <a:ea typeface="Source Sans Pro" panose="020B0703030403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" name="Ellipse 9"/>
          <p:cNvSpPr/>
          <p:nvPr>
            <p:custDataLst>
              <p:tags r:id="rId9"/>
            </p:custDataLst>
          </p:nvPr>
        </p:nvSpPr>
        <p:spPr>
          <a:xfrm>
            <a:off x="1000992" y="2824133"/>
            <a:ext cx="550406" cy="5797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200" b="1" dirty="0" smtClean="0">
                <a:latin typeface="Arial" panose="020B0604020202020204" pitchFamily="34" charset="0"/>
                <a:ea typeface="Source Sans Pro" panose="020B0703030403020204" pitchFamily="34" charset="0"/>
                <a:cs typeface="Arial" panose="020B0604020202020204" pitchFamily="34" charset="0"/>
              </a:rPr>
              <a:t>2</a:t>
            </a:r>
            <a:endParaRPr lang="fr-CA" sz="3200" b="1" dirty="0">
              <a:latin typeface="Arial" panose="020B0604020202020204" pitchFamily="34" charset="0"/>
              <a:ea typeface="Source Sans Pro" panose="020B0703030403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llipse 10"/>
          <p:cNvSpPr/>
          <p:nvPr>
            <p:custDataLst>
              <p:tags r:id="rId10"/>
            </p:custDataLst>
          </p:nvPr>
        </p:nvSpPr>
        <p:spPr>
          <a:xfrm>
            <a:off x="1000992" y="3874951"/>
            <a:ext cx="550406" cy="5797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200" b="1" dirty="0" smtClean="0">
                <a:latin typeface="Arial" panose="020B0604020202020204" pitchFamily="34" charset="0"/>
                <a:ea typeface="Source Sans Pro" panose="020B0703030403020204" pitchFamily="34" charset="0"/>
                <a:cs typeface="Arial" panose="020B0604020202020204" pitchFamily="34" charset="0"/>
              </a:rPr>
              <a:t>3</a:t>
            </a:r>
            <a:endParaRPr lang="fr-CA" sz="3200" b="1" dirty="0">
              <a:latin typeface="Arial" panose="020B0604020202020204" pitchFamily="34" charset="0"/>
              <a:ea typeface="Source Sans Pro" panose="020B0703030403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llipse 11"/>
          <p:cNvSpPr/>
          <p:nvPr>
            <p:custDataLst>
              <p:tags r:id="rId11"/>
            </p:custDataLst>
          </p:nvPr>
        </p:nvSpPr>
        <p:spPr>
          <a:xfrm>
            <a:off x="1000992" y="4908520"/>
            <a:ext cx="550406" cy="5797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200" b="1" dirty="0" smtClean="0">
                <a:latin typeface="Arial" panose="020B0604020202020204" pitchFamily="34" charset="0"/>
                <a:ea typeface="Source Sans Pro" panose="020B0703030403020204" pitchFamily="34" charset="0"/>
                <a:cs typeface="Arial" panose="020B0604020202020204" pitchFamily="34" charset="0"/>
              </a:rPr>
              <a:t>4</a:t>
            </a:r>
            <a:endParaRPr lang="fr-CA" sz="3200" b="1" dirty="0">
              <a:latin typeface="Arial" panose="020B0604020202020204" pitchFamily="34" charset="0"/>
              <a:ea typeface="Source Sans Pro" panose="020B0703030403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38200" y="5695130"/>
            <a:ext cx="906976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Masuzzo</a:t>
            </a:r>
            <a:r>
              <a:rPr lang="en-US" sz="1050" dirty="0"/>
              <a:t>, Paola, et Lennart Martens. « Do You Speak Open Science? Resources and Tips to Learn the Language ». </a:t>
            </a:r>
            <a:r>
              <a:rPr lang="en-US" sz="1050" dirty="0" err="1"/>
              <a:t>PeerJ</a:t>
            </a:r>
            <a:r>
              <a:rPr lang="en-US" sz="1050" dirty="0"/>
              <a:t> Inc., 3 </a:t>
            </a:r>
            <a:r>
              <a:rPr lang="en-US" sz="1050" dirty="0" err="1"/>
              <a:t>janvier</a:t>
            </a:r>
            <a:r>
              <a:rPr lang="en-US" sz="1050" dirty="0"/>
              <a:t> 2017. </a:t>
            </a:r>
            <a:r>
              <a:rPr lang="en-US" sz="1050" dirty="0">
                <a:hlinkClick r:id="rId14"/>
              </a:rPr>
              <a:t>https://doi.org/10.7287/peerj.preprints.2689v1</a:t>
            </a:r>
            <a:r>
              <a:rPr lang="en-US" sz="1050" dirty="0"/>
              <a:t>.</a:t>
            </a:r>
          </a:p>
          <a:p>
            <a:endParaRPr lang="fr-CA" sz="1050" dirty="0"/>
          </a:p>
        </p:txBody>
      </p:sp>
    </p:spTree>
    <p:extLst>
      <p:ext uri="{BB962C8B-B14F-4D97-AF65-F5344CB8AC3E}">
        <p14:creationId xmlns:p14="http://schemas.microsoft.com/office/powerpoint/2010/main" val="189758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La science ouverte en pratique</a:t>
            </a:r>
            <a:endParaRPr lang="fr-CA" dirty="0">
              <a:solidFill>
                <a:srgbClr val="FF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Bibliothèque de l’Université Laval</a:t>
            </a:r>
            <a:r>
              <a:rPr lang="fr-CA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b="1" dirty="0">
                <a:solidFill>
                  <a:schemeClr val="accent1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&gt;</a:t>
            </a:r>
            <a:r>
              <a:rPr lang="fr-CA" dirty="0">
                <a:solidFill>
                  <a:schemeClr val="accent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 </a:t>
            </a:r>
            <a:r>
              <a:rPr lang="fr-CA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science ouverte</a:t>
            </a:r>
            <a:endParaRPr lang="fr-CA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CA" dirty="0" smtClean="0"/>
              <a:t>Les acteurs-clés</a:t>
            </a:r>
            <a:endParaRPr lang="fr-CA" dirty="0"/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838200" y="2160000"/>
            <a:ext cx="10515600" cy="4057920"/>
          </a:xfrm>
        </p:spPr>
        <p:txBody>
          <a:bodyPr/>
          <a:lstStyle/>
          <a:p>
            <a:r>
              <a:rPr lang="fr-CA" dirty="0" smtClean="0"/>
              <a:t>Chercheurs</a:t>
            </a:r>
          </a:p>
          <a:p>
            <a:r>
              <a:rPr lang="fr-CA" dirty="0" smtClean="0"/>
              <a:t>Gouvernements</a:t>
            </a:r>
          </a:p>
          <a:p>
            <a:r>
              <a:rPr lang="fr-CA" dirty="0" smtClean="0"/>
              <a:t>Agences de financement de la recherche</a:t>
            </a:r>
          </a:p>
          <a:p>
            <a:r>
              <a:rPr lang="fr-CA" dirty="0" smtClean="0"/>
              <a:t>Universités et organisations de recherche</a:t>
            </a:r>
          </a:p>
          <a:p>
            <a:r>
              <a:rPr lang="fr-CA" dirty="0" smtClean="0"/>
              <a:t>Bibliothèques</a:t>
            </a:r>
          </a:p>
          <a:p>
            <a:r>
              <a:rPr lang="fr-CA" dirty="0" smtClean="0"/>
              <a:t>Organisations privées à but non lucratif et fondations</a:t>
            </a:r>
          </a:p>
          <a:p>
            <a:r>
              <a:rPr lang="fr-CA" dirty="0" smtClean="0"/>
              <a:t>Éditeurs commerciaux(?)</a:t>
            </a:r>
          </a:p>
          <a:p>
            <a:r>
              <a:rPr lang="fr-CA" dirty="0" smtClean="0"/>
              <a:t>Entreprises privées</a:t>
            </a:r>
            <a:endParaRPr lang="fr-CA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13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08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irkel 18"/>
          <p:cNvSpPr>
            <a:spLocks noChangeAspect="1"/>
          </p:cNvSpPr>
          <p:nvPr/>
        </p:nvSpPr>
        <p:spPr>
          <a:xfrm>
            <a:off x="4608082" y="5814956"/>
            <a:ext cx="1080000" cy="108000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CF3F3F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irkel 2"/>
          <p:cNvSpPr>
            <a:spLocks noChangeAspect="1"/>
          </p:cNvSpPr>
          <p:nvPr/>
        </p:nvSpPr>
        <p:spPr>
          <a:xfrm>
            <a:off x="558082" y="1764956"/>
            <a:ext cx="9180000" cy="918000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D8BA6E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irkel 4"/>
          <p:cNvSpPr>
            <a:spLocks noChangeAspect="1"/>
          </p:cNvSpPr>
          <p:nvPr/>
        </p:nvSpPr>
        <p:spPr>
          <a:xfrm>
            <a:off x="828082" y="2034956"/>
            <a:ext cx="8640000" cy="864000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66B38C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irkel 5"/>
          <p:cNvSpPr>
            <a:spLocks noChangeAspect="1"/>
          </p:cNvSpPr>
          <p:nvPr/>
        </p:nvSpPr>
        <p:spPr>
          <a:xfrm>
            <a:off x="1098082" y="2304956"/>
            <a:ext cx="8100000" cy="810000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66B38C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irkel 6"/>
          <p:cNvSpPr>
            <a:spLocks noChangeAspect="1"/>
          </p:cNvSpPr>
          <p:nvPr/>
        </p:nvSpPr>
        <p:spPr>
          <a:xfrm>
            <a:off x="1368082" y="2574956"/>
            <a:ext cx="7560000" cy="756000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E4A26E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irkel 7"/>
          <p:cNvSpPr>
            <a:spLocks noChangeAspect="1"/>
          </p:cNvSpPr>
          <p:nvPr/>
        </p:nvSpPr>
        <p:spPr>
          <a:xfrm>
            <a:off x="1638082" y="2844956"/>
            <a:ext cx="7020000" cy="702000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E4A26E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irkel 8"/>
          <p:cNvSpPr>
            <a:spLocks noChangeAspect="1"/>
          </p:cNvSpPr>
          <p:nvPr/>
        </p:nvSpPr>
        <p:spPr>
          <a:xfrm>
            <a:off x="1908082" y="3114956"/>
            <a:ext cx="6480000" cy="648000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E4A26E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irkel 9"/>
          <p:cNvSpPr>
            <a:spLocks noChangeAspect="1"/>
          </p:cNvSpPr>
          <p:nvPr/>
        </p:nvSpPr>
        <p:spPr>
          <a:xfrm>
            <a:off x="2178082" y="3384956"/>
            <a:ext cx="5940000" cy="594000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E4A26E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irkel 10"/>
          <p:cNvSpPr>
            <a:spLocks noChangeAspect="1"/>
          </p:cNvSpPr>
          <p:nvPr/>
        </p:nvSpPr>
        <p:spPr>
          <a:xfrm>
            <a:off x="2448082" y="3654956"/>
            <a:ext cx="5400000" cy="540000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7EBCBC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irkel 11"/>
          <p:cNvSpPr>
            <a:spLocks noChangeAspect="1"/>
          </p:cNvSpPr>
          <p:nvPr/>
        </p:nvSpPr>
        <p:spPr>
          <a:xfrm>
            <a:off x="2718082" y="3924956"/>
            <a:ext cx="4860000" cy="486000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7EBCBC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irkel 12"/>
          <p:cNvSpPr>
            <a:spLocks noChangeAspect="1"/>
          </p:cNvSpPr>
          <p:nvPr/>
        </p:nvSpPr>
        <p:spPr>
          <a:xfrm>
            <a:off x="2988082" y="4194956"/>
            <a:ext cx="4320000" cy="432000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D8D8AB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irkel 13"/>
          <p:cNvSpPr>
            <a:spLocks noChangeAspect="1"/>
          </p:cNvSpPr>
          <p:nvPr/>
        </p:nvSpPr>
        <p:spPr>
          <a:xfrm>
            <a:off x="3258082" y="4464956"/>
            <a:ext cx="3780000" cy="378000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D8D8AB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irkel 14"/>
          <p:cNvSpPr>
            <a:spLocks noChangeAspect="1"/>
          </p:cNvSpPr>
          <p:nvPr/>
        </p:nvSpPr>
        <p:spPr>
          <a:xfrm>
            <a:off x="3528082" y="4734956"/>
            <a:ext cx="3240000" cy="324000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D8D8AB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irkel 15"/>
          <p:cNvSpPr>
            <a:spLocks noChangeAspect="1"/>
          </p:cNvSpPr>
          <p:nvPr/>
        </p:nvSpPr>
        <p:spPr>
          <a:xfrm>
            <a:off x="3798082" y="5004956"/>
            <a:ext cx="2700000" cy="270000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D8D8AB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irkel 16"/>
          <p:cNvSpPr>
            <a:spLocks noChangeAspect="1"/>
          </p:cNvSpPr>
          <p:nvPr/>
        </p:nvSpPr>
        <p:spPr>
          <a:xfrm>
            <a:off x="4068082" y="5274956"/>
            <a:ext cx="2160000" cy="216000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D8D8AB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irkel 17"/>
          <p:cNvSpPr>
            <a:spLocks noChangeAspect="1"/>
          </p:cNvSpPr>
          <p:nvPr/>
        </p:nvSpPr>
        <p:spPr>
          <a:xfrm>
            <a:off x="4338082" y="5544956"/>
            <a:ext cx="1620000" cy="1620000"/>
          </a:xfrm>
          <a:prstGeom prst="pie">
            <a:avLst>
              <a:gd name="adj1" fmla="val 10800000"/>
              <a:gd name="adj2" fmla="val 16200000"/>
            </a:avLst>
          </a:prstGeom>
          <a:solidFill>
            <a:srgbClr val="CF3F3F"/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irkel 19"/>
          <p:cNvSpPr>
            <a:spLocks noChangeAspect="1"/>
          </p:cNvSpPr>
          <p:nvPr/>
        </p:nvSpPr>
        <p:spPr>
          <a:xfrm>
            <a:off x="4878082" y="6084956"/>
            <a:ext cx="540000" cy="540000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bg1">
              <a:lumMod val="75000"/>
            </a:schemeClr>
          </a:solidFill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kstvak 21"/>
          <p:cNvSpPr txBox="1"/>
          <p:nvPr/>
        </p:nvSpPr>
        <p:spPr>
          <a:xfrm rot="18927246">
            <a:off x="1544843" y="2992102"/>
            <a:ext cx="1048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assessment</a:t>
            </a:r>
          </a:p>
        </p:txBody>
      </p:sp>
      <p:sp>
        <p:nvSpPr>
          <p:cNvPr id="23" name="Tekstvak 22"/>
          <p:cNvSpPr txBox="1"/>
          <p:nvPr/>
        </p:nvSpPr>
        <p:spPr>
          <a:xfrm rot="18865076">
            <a:off x="1931379" y="3261626"/>
            <a:ext cx="870010" cy="307777"/>
          </a:xfrm>
          <a:prstGeom prst="rect">
            <a:avLst/>
          </a:prstGeom>
          <a:solidFill>
            <a:srgbClr val="66B38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outreach</a:t>
            </a:r>
          </a:p>
        </p:txBody>
      </p:sp>
      <p:sp>
        <p:nvSpPr>
          <p:cNvPr id="25" name="Tekstvak 24"/>
          <p:cNvSpPr txBox="1"/>
          <p:nvPr/>
        </p:nvSpPr>
        <p:spPr>
          <a:xfrm rot="18927246">
            <a:off x="2391710" y="3856281"/>
            <a:ext cx="1048087" cy="307777"/>
          </a:xfrm>
          <a:prstGeom prst="rect">
            <a:avLst/>
          </a:prstGeom>
          <a:solidFill>
            <a:srgbClr val="E4A26E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publication</a:t>
            </a:r>
            <a:endParaRPr kumimoji="0" lang="nl-NL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kstvak 25"/>
          <p:cNvSpPr txBox="1"/>
          <p:nvPr/>
        </p:nvSpPr>
        <p:spPr>
          <a:xfrm rot="18927246">
            <a:off x="3095304" y="4444877"/>
            <a:ext cx="705012" cy="307777"/>
          </a:xfrm>
          <a:prstGeom prst="rect">
            <a:avLst/>
          </a:prstGeom>
          <a:solidFill>
            <a:srgbClr val="7EBCBC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writing</a:t>
            </a:r>
            <a:endParaRPr kumimoji="0" lang="nl-NL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kstvak 26"/>
          <p:cNvSpPr txBox="1"/>
          <p:nvPr/>
        </p:nvSpPr>
        <p:spPr>
          <a:xfrm rot="18927246">
            <a:off x="3677721" y="5016855"/>
            <a:ext cx="770375" cy="307777"/>
          </a:xfrm>
          <a:prstGeom prst="rect">
            <a:avLst/>
          </a:prstGeom>
          <a:solidFill>
            <a:srgbClr val="D8D8A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analysis</a:t>
            </a:r>
          </a:p>
        </p:txBody>
      </p:sp>
      <p:sp>
        <p:nvSpPr>
          <p:cNvPr id="21" name="Tekstvak 20"/>
          <p:cNvSpPr txBox="1"/>
          <p:nvPr/>
        </p:nvSpPr>
        <p:spPr>
          <a:xfrm>
            <a:off x="5009349" y="1679649"/>
            <a:ext cx="58958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adding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alternative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e.g. 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altmetrics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communicating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through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social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media, e.g. Twitter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sharing posters &amp; 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presentations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e.g. at 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FigShare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open 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licenses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e.g. CC0 or CC-BY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publishing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open access, ‘green’ or ‘gold’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open peer review, e.g. at journals or PubPeer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sharing preprints, e.g. at OSF, arXiv or bioRxiv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actionable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formats, e.g. with Jupyter or CoCalc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XML-drafting, e.g. at 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Overleaf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 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Authorea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sharing protocols &amp; workfl., e.g. at Protocols.io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sharing notebooks, e.g. at 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OpenNotebookScience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sharing code, e.g. at GitHub with GNU/MIT license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sharing data, e.g. at Dryad, Zenodo or Dataverse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registering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e.g. at OSF or 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AsPredicted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commenting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openly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e.g. 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Hypothes.is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shared 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reference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libraries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e.g. 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Zotero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sharing (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grant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</a:t>
            </a:r>
            <a:r>
              <a:rPr kumimoji="0" lang="nl-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proposals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e.g. at RIO</a:t>
            </a:r>
          </a:p>
        </p:txBody>
      </p:sp>
      <p:sp>
        <p:nvSpPr>
          <p:cNvPr id="28" name="Tekstvak 27"/>
          <p:cNvSpPr txBox="1"/>
          <p:nvPr/>
        </p:nvSpPr>
        <p:spPr>
          <a:xfrm rot="18927246">
            <a:off x="4448022" y="5829690"/>
            <a:ext cx="659557" cy="307777"/>
          </a:xfrm>
          <a:prstGeom prst="rect">
            <a:avLst/>
          </a:prstGeom>
          <a:solidFill>
            <a:srgbClr val="CF3F3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</a:t>
            </a:r>
          </a:p>
        </p:txBody>
      </p:sp>
      <p:pic>
        <p:nvPicPr>
          <p:cNvPr id="29" name="Afbeelding 28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555" y="1764956"/>
            <a:ext cx="241222" cy="235689"/>
          </a:xfrm>
          <a:prstGeom prst="rect">
            <a:avLst/>
          </a:prstGeom>
        </p:spPr>
      </p:pic>
      <p:pic>
        <p:nvPicPr>
          <p:cNvPr id="30" name="Afbeelding 29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210" y="5605813"/>
            <a:ext cx="196781" cy="222363"/>
          </a:xfrm>
          <a:prstGeom prst="rect">
            <a:avLst/>
          </a:prstGeom>
        </p:spPr>
      </p:pic>
      <p:pic>
        <p:nvPicPr>
          <p:cNvPr id="31" name="Afbeelding 30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353" y="5029016"/>
            <a:ext cx="412343" cy="230476"/>
          </a:xfrm>
          <a:prstGeom prst="rect">
            <a:avLst/>
          </a:prstGeom>
        </p:spPr>
      </p:pic>
      <p:pic>
        <p:nvPicPr>
          <p:cNvPr id="32" name="Afbeelding 31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208" y="5034222"/>
            <a:ext cx="601835" cy="240734"/>
          </a:xfrm>
          <a:prstGeom prst="rect">
            <a:avLst/>
          </a:prstGeom>
        </p:spPr>
      </p:pic>
      <p:pic>
        <p:nvPicPr>
          <p:cNvPr id="34" name="Afbeelding 33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891" y="4969853"/>
            <a:ext cx="401779" cy="401779"/>
          </a:xfrm>
          <a:prstGeom prst="rect">
            <a:avLst/>
          </a:prstGeom>
        </p:spPr>
      </p:pic>
      <p:pic>
        <p:nvPicPr>
          <p:cNvPr id="35" name="Afbeelding 34">
            <a:hlinkClick r:id="rId13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303">
            <a:off x="10375655" y="2284732"/>
            <a:ext cx="238313" cy="237736"/>
          </a:xfrm>
          <a:prstGeom prst="rect">
            <a:avLst/>
          </a:prstGeom>
        </p:spPr>
      </p:pic>
      <p:pic>
        <p:nvPicPr>
          <p:cNvPr id="38" name="Afbeelding 37">
            <a:hlinkClick r:id="rId15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002" y="2859865"/>
            <a:ext cx="188004" cy="188004"/>
          </a:xfrm>
          <a:prstGeom prst="rect">
            <a:avLst/>
          </a:prstGeom>
        </p:spPr>
      </p:pic>
      <p:pic>
        <p:nvPicPr>
          <p:cNvPr id="39" name="Afbeelding 38">
            <a:hlinkClick r:id="rId17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669" y="3651526"/>
            <a:ext cx="287864" cy="287864"/>
          </a:xfrm>
          <a:prstGeom prst="rect">
            <a:avLst/>
          </a:prstGeom>
        </p:spPr>
      </p:pic>
      <p:pic>
        <p:nvPicPr>
          <p:cNvPr id="40" name="Afbeelding 39">
            <a:hlinkClick r:id="rId19"/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122" y="5880720"/>
            <a:ext cx="205716" cy="205716"/>
          </a:xfrm>
          <a:prstGeom prst="rect">
            <a:avLst/>
          </a:prstGeom>
        </p:spPr>
      </p:pic>
      <p:pic>
        <p:nvPicPr>
          <p:cNvPr id="42" name="Afbeelding 41">
            <a:hlinkClick r:id="rId21"/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521" y="5318798"/>
            <a:ext cx="214965" cy="214965"/>
          </a:xfrm>
          <a:prstGeom prst="rect">
            <a:avLst/>
          </a:prstGeom>
        </p:spPr>
      </p:pic>
      <p:pic>
        <p:nvPicPr>
          <p:cNvPr id="43" name="Afbeelding 42">
            <a:hlinkClick r:id="rId23"/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450" y="5337283"/>
            <a:ext cx="186446" cy="186446"/>
          </a:xfrm>
          <a:prstGeom prst="rect">
            <a:avLst/>
          </a:prstGeom>
        </p:spPr>
      </p:pic>
      <p:pic>
        <p:nvPicPr>
          <p:cNvPr id="44" name="Afbeelding 43">
            <a:hlinkClick r:id="rId25"/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489" y="2566085"/>
            <a:ext cx="227845" cy="228863"/>
          </a:xfrm>
          <a:prstGeom prst="rect">
            <a:avLst/>
          </a:prstGeom>
        </p:spPr>
      </p:pic>
      <p:pic>
        <p:nvPicPr>
          <p:cNvPr id="45" name="Afbeelding 44">
            <a:hlinkClick r:id="rId27"/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121" y="2014880"/>
            <a:ext cx="270365" cy="232514"/>
          </a:xfrm>
          <a:prstGeom prst="rect">
            <a:avLst/>
          </a:prstGeom>
        </p:spPr>
      </p:pic>
      <p:pic>
        <p:nvPicPr>
          <p:cNvPr id="46" name="Afbeelding 45">
            <a:hlinkClick r:id="rId29"/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133" y="3396056"/>
            <a:ext cx="526919" cy="206454"/>
          </a:xfrm>
          <a:prstGeom prst="rect">
            <a:avLst/>
          </a:prstGeom>
        </p:spPr>
      </p:pic>
      <p:pic>
        <p:nvPicPr>
          <p:cNvPr id="47" name="Afbeelding 46">
            <a:hlinkClick r:id="rId31"/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236" y="3420013"/>
            <a:ext cx="484852" cy="132348"/>
          </a:xfrm>
          <a:prstGeom prst="rect">
            <a:avLst/>
          </a:prstGeom>
        </p:spPr>
      </p:pic>
      <p:pic>
        <p:nvPicPr>
          <p:cNvPr id="48" name="Afbeelding 47">
            <a:hlinkClick r:id="rId33"/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277" y="3404684"/>
            <a:ext cx="214965" cy="214965"/>
          </a:xfrm>
          <a:prstGeom prst="rect">
            <a:avLst/>
          </a:prstGeom>
        </p:spPr>
      </p:pic>
      <p:pic>
        <p:nvPicPr>
          <p:cNvPr id="51" name="Afbeelding 50">
            <a:hlinkClick r:id="rId34"/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67" y="3946790"/>
            <a:ext cx="237929" cy="261722"/>
          </a:xfrm>
          <a:prstGeom prst="rect">
            <a:avLst/>
          </a:prstGeom>
        </p:spPr>
      </p:pic>
      <p:pic>
        <p:nvPicPr>
          <p:cNvPr id="52" name="Afbeelding 51">
            <a:hlinkClick r:id="rId36"/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823" y="3962187"/>
            <a:ext cx="231511" cy="231511"/>
          </a:xfrm>
          <a:prstGeom prst="rect">
            <a:avLst/>
          </a:prstGeom>
        </p:spPr>
      </p:pic>
      <p:pic>
        <p:nvPicPr>
          <p:cNvPr id="53" name="Afbeelding 52">
            <a:hlinkClick r:id="rId38"/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492" y="6119843"/>
            <a:ext cx="218078" cy="218078"/>
          </a:xfrm>
          <a:prstGeom prst="rect">
            <a:avLst/>
          </a:prstGeom>
        </p:spPr>
      </p:pic>
      <p:pic>
        <p:nvPicPr>
          <p:cNvPr id="55" name="Afbeelding 54">
            <a:hlinkClick r:id="rId40"/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130" y="1764956"/>
            <a:ext cx="235689" cy="235689"/>
          </a:xfrm>
          <a:prstGeom prst="rect">
            <a:avLst/>
          </a:prstGeom>
        </p:spPr>
      </p:pic>
      <p:pic>
        <p:nvPicPr>
          <p:cNvPr id="56" name="Afbeelding 55">
            <a:hlinkClick r:id="rId42"/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916" y="1764956"/>
            <a:ext cx="227905" cy="227905"/>
          </a:xfrm>
          <a:prstGeom prst="rect">
            <a:avLst/>
          </a:prstGeom>
        </p:spPr>
      </p:pic>
      <p:pic>
        <p:nvPicPr>
          <p:cNvPr id="4" name="Afbeelding 3">
            <a:hlinkClick r:id="rId44"/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306" y="4471916"/>
            <a:ext cx="260802" cy="260802"/>
          </a:xfrm>
          <a:prstGeom prst="rect">
            <a:avLst/>
          </a:prstGeom>
        </p:spPr>
      </p:pic>
      <p:pic>
        <p:nvPicPr>
          <p:cNvPr id="24" name="Afbeelding 23">
            <a:hlinkClick r:id="rId46"/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977" y="3103094"/>
            <a:ext cx="230635" cy="230635"/>
          </a:xfrm>
          <a:prstGeom prst="rect">
            <a:avLst/>
          </a:prstGeom>
        </p:spPr>
      </p:pic>
      <p:pic>
        <p:nvPicPr>
          <p:cNvPr id="58" name="Picture 57">
            <a:hlinkClick r:id="rId48"/>
            <a:extLst>
              <a:ext uri="{FF2B5EF4-FFF2-40B4-BE49-F238E27FC236}">
                <a16:creationId xmlns:a16="http://schemas.microsoft.com/office/drawing/2014/main" id="{4108CFE8-47DA-47BF-9CCA-46CD11E2374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103" y="3052499"/>
            <a:ext cx="287864" cy="293098"/>
          </a:xfrm>
          <a:prstGeom prst="rect">
            <a:avLst/>
          </a:prstGeom>
        </p:spPr>
      </p:pic>
      <p:pic>
        <p:nvPicPr>
          <p:cNvPr id="59" name="Picture 58">
            <a:hlinkClick r:id="rId50"/>
            <a:extLst>
              <a:ext uri="{FF2B5EF4-FFF2-40B4-BE49-F238E27FC236}">
                <a16:creationId xmlns:a16="http://schemas.microsoft.com/office/drawing/2014/main" id="{FBE5EDAC-9730-43B8-B380-71185ADD264E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412" y="3640862"/>
            <a:ext cx="260734" cy="263277"/>
          </a:xfrm>
          <a:prstGeom prst="rect">
            <a:avLst/>
          </a:prstGeom>
        </p:spPr>
      </p:pic>
      <p:pic>
        <p:nvPicPr>
          <p:cNvPr id="60" name="Picture 59">
            <a:hlinkClick r:id="rId52"/>
            <a:extLst>
              <a:ext uri="{FF2B5EF4-FFF2-40B4-BE49-F238E27FC236}">
                <a16:creationId xmlns:a16="http://schemas.microsoft.com/office/drawing/2014/main" id="{C4151B79-D510-4C46-BD44-B2CAEF2163F9}"/>
              </a:ext>
            </a:extLst>
          </p:cNvPr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277" y="4238481"/>
            <a:ext cx="205484" cy="205484"/>
          </a:xfrm>
          <a:prstGeom prst="rect">
            <a:avLst/>
          </a:prstGeom>
        </p:spPr>
      </p:pic>
      <p:pic>
        <p:nvPicPr>
          <p:cNvPr id="37" name="Picture 36">
            <a:hlinkClick r:id="rId54"/>
            <a:extLst>
              <a:ext uri="{FF2B5EF4-FFF2-40B4-BE49-F238E27FC236}">
                <a16:creationId xmlns:a16="http://schemas.microsoft.com/office/drawing/2014/main" id="{22D56910-D4FC-41E7-AA16-387AE27BB8A4}"/>
              </a:ext>
            </a:extLst>
          </p:cNvPr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606" y="2868087"/>
            <a:ext cx="471861" cy="170846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9A7EFC32-4F45-4F3C-BB30-A8391810F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187836"/>
            <a:ext cx="11567160" cy="1325563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GB" dirty="0"/>
              <a:t>You can make your workflow more open by …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1601507-B710-4968-8880-A3286772C98E}"/>
              </a:ext>
            </a:extLst>
          </p:cNvPr>
          <p:cNvGrpSpPr/>
          <p:nvPr/>
        </p:nvGrpSpPr>
        <p:grpSpPr>
          <a:xfrm>
            <a:off x="553731" y="6501178"/>
            <a:ext cx="4745293" cy="261610"/>
            <a:chOff x="3115648" y="6509710"/>
            <a:chExt cx="4745293" cy="261610"/>
          </a:xfrm>
        </p:grpSpPr>
        <p:pic>
          <p:nvPicPr>
            <p:cNvPr id="77" name="Picture 76">
              <a:hlinkClick r:id="rId56"/>
              <a:extLst>
                <a:ext uri="{FF2B5EF4-FFF2-40B4-BE49-F238E27FC236}">
                  <a16:creationId xmlns:a16="http://schemas.microsoft.com/office/drawing/2014/main" id="{43602AE0-E08E-4C15-8300-435889A89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5648" y="6512251"/>
              <a:ext cx="504000" cy="176337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A6058B0-6C26-43D3-A4F5-FB06CAFAC64D}"/>
                </a:ext>
              </a:extLst>
            </p:cNvPr>
            <p:cNvSpPr/>
            <p:nvPr/>
          </p:nvSpPr>
          <p:spPr>
            <a:xfrm>
              <a:off x="3561366" y="6509710"/>
              <a:ext cx="429957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Bianca Kramer &amp; Jeroen Bosman </a:t>
              </a:r>
              <a:r>
                <a:rPr kumimoji="0" lang="en-GB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8"/>
                </a:rPr>
                <a:t>https://101innovations.wordpress.com</a:t>
              </a:r>
              <a:endParaRPr kumimoji="0" lang="en-GB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6" name="Picture 35">
            <a:hlinkClick r:id="rId59"/>
            <a:extLst>
              <a:ext uri="{FF2B5EF4-FFF2-40B4-BE49-F238E27FC236}">
                <a16:creationId xmlns:a16="http://schemas.microsoft.com/office/drawing/2014/main" id="{45E919B0-CC9B-4358-A289-E5BF129901D8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738" y="2848826"/>
            <a:ext cx="210081" cy="210081"/>
          </a:xfrm>
          <a:prstGeom prst="rect">
            <a:avLst/>
          </a:prstGeom>
        </p:spPr>
      </p:pic>
      <p:pic>
        <p:nvPicPr>
          <p:cNvPr id="33" name="Afbeelding 32">
            <a:hlinkClick r:id="rId61"/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945" y="4743056"/>
            <a:ext cx="301405" cy="264648"/>
          </a:xfrm>
          <a:prstGeom prst="rect">
            <a:avLst/>
          </a:prstGeom>
        </p:spPr>
      </p:pic>
      <p:pic>
        <p:nvPicPr>
          <p:cNvPr id="41" name="Picture 40">
            <a:hlinkClick r:id="rId63"/>
            <a:extLst>
              <a:ext uri="{FF2B5EF4-FFF2-40B4-BE49-F238E27FC236}">
                <a16:creationId xmlns:a16="http://schemas.microsoft.com/office/drawing/2014/main" id="{B6767A79-7096-4E32-92BE-4D71340EC584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226" y="3082032"/>
            <a:ext cx="224761" cy="2247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17C083-FD54-402A-9B8D-E34A4A3ED128}"/>
              </a:ext>
            </a:extLst>
          </p:cNvPr>
          <p:cNvSpPr txBox="1"/>
          <p:nvPr/>
        </p:nvSpPr>
        <p:spPr>
          <a:xfrm>
            <a:off x="10116727" y="6501178"/>
            <a:ext cx="1954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5"/>
              </a:rPr>
              <a:t>DOI: 10.5281/zenodo.1147025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00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2" grpId="0"/>
      <p:bldP spid="23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Quelques enjeux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CA" smtClean="0">
                <a:solidFill>
                  <a:schemeClr val="accent1"/>
                </a:solidFill>
              </a:rPr>
              <a:t>/</a:t>
            </a:r>
            <a:r>
              <a:rPr lang="fr-CA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15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2051221"/>
            <a:ext cx="10515600" cy="4038427"/>
          </a:xfrm>
        </p:spPr>
        <p:txBody>
          <a:bodyPr/>
          <a:lstStyle/>
          <a:p>
            <a:r>
              <a:rPr lang="fr-CA" dirty="0" smtClean="0"/>
              <a:t>Socio-culturels : Cultures disciplinaires, information, </a:t>
            </a:r>
            <a:r>
              <a:rPr lang="fr-CA" dirty="0"/>
              <a:t>t</a:t>
            </a:r>
            <a:r>
              <a:rPr lang="fr-CA" dirty="0" smtClean="0"/>
              <a:t>emps, reconnaissance</a:t>
            </a:r>
          </a:p>
          <a:p>
            <a:r>
              <a:rPr lang="fr-CA" dirty="0" smtClean="0"/>
              <a:t>Technologiques : Infrastructures, plateformes et outils pour faciliter la transition</a:t>
            </a:r>
          </a:p>
          <a:p>
            <a:r>
              <a:rPr lang="fr-CA" dirty="0" smtClean="0"/>
              <a:t>Politiques : Besoin de politiques claires accompagnées de ressources</a:t>
            </a:r>
          </a:p>
          <a:p>
            <a:r>
              <a:rPr lang="fr-CA" dirty="0" smtClean="0"/>
              <a:t>Organisationnel : Mise en place de mécanismes facilitants (formation, RH, Etc.)</a:t>
            </a:r>
          </a:p>
          <a:p>
            <a:r>
              <a:rPr lang="fr-CA" dirty="0" smtClean="0"/>
              <a:t>Économiques : Investissements à long terme</a:t>
            </a:r>
          </a:p>
          <a:p>
            <a:r>
              <a:rPr lang="fr-CA" dirty="0" smtClean="0"/>
              <a:t>Légaux : Cadre légal pour la protection des droits</a:t>
            </a:r>
            <a:endParaRPr lang="fr-CA" dirty="0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838200" y="6089649"/>
            <a:ext cx="9715500" cy="365125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Bibliothèque de l’Université Laval </a:t>
            </a:r>
            <a:r>
              <a:rPr lang="fr-CA" b="1" dirty="0">
                <a:solidFill>
                  <a:schemeClr val="accent1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&gt;</a:t>
            </a:r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 </a:t>
            </a:r>
            <a:r>
              <a:rPr lang="fr-CA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science ouverte</a:t>
            </a:r>
            <a:endParaRPr lang="fr-CA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69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La science ouverte au Canada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CA" smtClean="0">
                <a:solidFill>
                  <a:schemeClr val="accent1"/>
                </a:solidFill>
              </a:rPr>
              <a:t>/</a:t>
            </a:r>
            <a:r>
              <a:rPr lang="fr-CA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16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640219"/>
            <a:ext cx="10515600" cy="4236135"/>
          </a:xfrm>
        </p:spPr>
        <p:txBody>
          <a:bodyPr/>
          <a:lstStyle/>
          <a:p>
            <a:pPr marL="0" indent="0">
              <a:buNone/>
            </a:pPr>
            <a:r>
              <a:rPr lang="fr-CA" b="1" dirty="0" smtClean="0"/>
              <a:t>Au Canada :</a:t>
            </a:r>
            <a:endParaRPr lang="fr-CA" b="1" dirty="0" smtClean="0">
              <a:hlinkClick r:id="rId4"/>
            </a:endParaRPr>
          </a:p>
          <a:p>
            <a:r>
              <a:rPr lang="fr-CA" dirty="0" smtClean="0">
                <a:hlinkClick r:id="rId4"/>
              </a:rPr>
              <a:t>Gouvernement </a:t>
            </a:r>
            <a:r>
              <a:rPr lang="fr-CA" dirty="0">
                <a:hlinkClick r:id="rId4"/>
              </a:rPr>
              <a:t>ouvert</a:t>
            </a:r>
            <a:endParaRPr lang="fr-CA" dirty="0">
              <a:hlinkClick r:id="rId5"/>
            </a:endParaRPr>
          </a:p>
          <a:p>
            <a:pPr lvl="1"/>
            <a:r>
              <a:rPr lang="fr-FR" dirty="0">
                <a:hlinkClick r:id="rId6"/>
              </a:rPr>
              <a:t>Partenariat pour un gouvernement </a:t>
            </a:r>
            <a:r>
              <a:rPr lang="fr-FR" dirty="0" smtClean="0">
                <a:hlinkClick r:id="rId6"/>
              </a:rPr>
              <a:t>ouvert</a:t>
            </a:r>
            <a:endParaRPr lang="fr-FR" dirty="0" smtClean="0"/>
          </a:p>
          <a:p>
            <a:pPr lvl="1"/>
            <a:r>
              <a:rPr lang="fr-CA" dirty="0">
                <a:hlinkClick r:id="rId7"/>
              </a:rPr>
              <a:t>Global Open Data </a:t>
            </a:r>
            <a:r>
              <a:rPr lang="fr-CA" dirty="0" smtClean="0">
                <a:hlinkClick r:id="rId7"/>
              </a:rPr>
              <a:t>Index</a:t>
            </a:r>
            <a:endParaRPr lang="fr-FR" dirty="0"/>
          </a:p>
          <a:p>
            <a:r>
              <a:rPr lang="fr-CA" dirty="0" smtClean="0"/>
              <a:t>Politique </a:t>
            </a:r>
            <a:r>
              <a:rPr lang="fr-CA" dirty="0"/>
              <a:t>des trois organismes sur le libre accès aux </a:t>
            </a:r>
            <a:r>
              <a:rPr lang="fr-CA" dirty="0" smtClean="0"/>
              <a:t>publications (CRSH, RSNG, IRSC)</a:t>
            </a:r>
          </a:p>
          <a:p>
            <a:r>
              <a:rPr lang="fr-CA" dirty="0" smtClean="0"/>
              <a:t>Politique </a:t>
            </a:r>
            <a:r>
              <a:rPr lang="fr-CA" dirty="0"/>
              <a:t>des trois </a:t>
            </a:r>
            <a:r>
              <a:rPr lang="fr-CA" dirty="0" smtClean="0"/>
              <a:t>organismes sur </a:t>
            </a:r>
            <a:r>
              <a:rPr lang="fr-CA" dirty="0"/>
              <a:t>la gestion des données de </a:t>
            </a:r>
            <a:r>
              <a:rPr lang="fr-CA" dirty="0" smtClean="0"/>
              <a:t>recherche Aux </a:t>
            </a:r>
            <a:r>
              <a:rPr lang="fr-CA" dirty="0"/>
              <a:t>fins de </a:t>
            </a:r>
            <a:r>
              <a:rPr lang="fr-CA" dirty="0" smtClean="0"/>
              <a:t>consultation (Ébauche)</a:t>
            </a:r>
          </a:p>
          <a:p>
            <a:pPr marL="0" indent="0">
              <a:buNone/>
            </a:pPr>
            <a:r>
              <a:rPr lang="fr-CA" b="1" dirty="0" smtClean="0"/>
              <a:t>Au Québec :</a:t>
            </a:r>
          </a:p>
          <a:p>
            <a:r>
              <a:rPr lang="fr-CA" dirty="0" smtClean="0">
                <a:hlinkClick r:id="rId8"/>
              </a:rPr>
              <a:t>Données Québec</a:t>
            </a:r>
            <a:endParaRPr lang="fr-CA" dirty="0" smtClean="0"/>
          </a:p>
          <a:p>
            <a:r>
              <a:rPr lang="fr-CA" dirty="0"/>
              <a:t>Politique de libre accès aux résultats de recherche </a:t>
            </a:r>
            <a:r>
              <a:rPr lang="fr-CA" dirty="0" smtClean="0"/>
              <a:t>publiés (FRQS)</a:t>
            </a:r>
            <a:endParaRPr lang="fr-CA" dirty="0"/>
          </a:p>
          <a:p>
            <a:pPr marL="0" indent="0">
              <a:buNone/>
            </a:pPr>
            <a:endParaRPr lang="fr-CA" dirty="0"/>
          </a:p>
          <a:p>
            <a:endParaRPr lang="fr-CA" dirty="0" smtClean="0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838200" y="6089649"/>
            <a:ext cx="9715500" cy="365125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Bibliothèque de l’Université Laval </a:t>
            </a:r>
            <a:r>
              <a:rPr lang="fr-CA" b="1" dirty="0">
                <a:solidFill>
                  <a:schemeClr val="accent1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&gt;</a:t>
            </a:r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 </a:t>
            </a:r>
            <a:r>
              <a:rPr lang="fr-CA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science ouverte</a:t>
            </a:r>
            <a:endParaRPr lang="fr-CA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4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La science ouverte à l’UL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CA" smtClean="0">
                <a:solidFill>
                  <a:schemeClr val="accent1"/>
                </a:solidFill>
              </a:rPr>
              <a:t>/</a:t>
            </a:r>
            <a:r>
              <a:rPr lang="fr-CA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17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853513"/>
            <a:ext cx="10515600" cy="4236135"/>
          </a:xfrm>
        </p:spPr>
        <p:txBody>
          <a:bodyPr/>
          <a:lstStyle/>
          <a:p>
            <a:r>
              <a:rPr lang="fr-CA" dirty="0" smtClean="0"/>
              <a:t>Vision de l’Université Laval</a:t>
            </a:r>
          </a:p>
          <a:p>
            <a:pPr marL="355600" lvl="1" indent="0">
              <a:buNone/>
            </a:pPr>
            <a:r>
              <a:rPr lang="fr-CA" dirty="0" smtClean="0"/>
              <a:t>Une </a:t>
            </a:r>
            <a:r>
              <a:rPr lang="fr-CA" dirty="0"/>
              <a:t>communauté mobilisée pour offrir une expérience étudiante unique et pour faire émerger une </a:t>
            </a:r>
            <a:r>
              <a:rPr lang="fr-CA" b="1" dirty="0"/>
              <a:t>culture scientifique audacieuse et ouverte</a:t>
            </a:r>
            <a:r>
              <a:rPr lang="fr-CA" dirty="0"/>
              <a:t>, ancrée dans les défis mondiaux et résolument interdisciplinaire. Une université humaniste, investie dans le rayonnement des arts et engagée à former une relève embrassant avec conviction les grands enjeux de société</a:t>
            </a:r>
            <a:r>
              <a:rPr lang="fr-CA" dirty="0" smtClean="0"/>
              <a:t>.</a:t>
            </a:r>
          </a:p>
          <a:p>
            <a:r>
              <a:rPr lang="fr-CA" dirty="0" smtClean="0"/>
              <a:t>Plan stratégique 2017-2022</a:t>
            </a:r>
          </a:p>
          <a:p>
            <a:pPr marL="355600" lvl="1" indent="0">
              <a:buNone/>
            </a:pPr>
            <a:r>
              <a:rPr lang="fr-CA" dirty="0" smtClean="0"/>
              <a:t>Action </a:t>
            </a:r>
            <a:r>
              <a:rPr lang="fr-CA" dirty="0"/>
              <a:t>2.2.3 : </a:t>
            </a:r>
            <a:r>
              <a:rPr lang="fr-CA" dirty="0" smtClean="0"/>
              <a:t>Favoriser </a:t>
            </a:r>
            <a:r>
              <a:rPr lang="fr-CA" dirty="0"/>
              <a:t>la science ouverte et soutenir la recherche fondamentale</a:t>
            </a:r>
          </a:p>
          <a:p>
            <a:r>
              <a:rPr lang="fr-CA" dirty="0" smtClean="0"/>
              <a:t>Sur le libre accès aux publications scientifiques</a:t>
            </a:r>
          </a:p>
          <a:p>
            <a:pPr lvl="1"/>
            <a:r>
              <a:rPr lang="fr-CA" sz="1600" dirty="0">
                <a:hlinkClick r:id="rId4"/>
              </a:rPr>
              <a:t>Budapest Open Access Initiative </a:t>
            </a:r>
            <a:r>
              <a:rPr lang="fr-CA" sz="1600" dirty="0" smtClean="0"/>
              <a:t>(2002)</a:t>
            </a:r>
          </a:p>
          <a:p>
            <a:pPr lvl="1"/>
            <a:r>
              <a:rPr lang="fr-CA" sz="1600" dirty="0">
                <a:hlinkClick r:id="rId5"/>
              </a:rPr>
              <a:t>Appel de Jussieu pour la Science ouverte et la </a:t>
            </a:r>
            <a:r>
              <a:rPr lang="fr-CA" sz="1600" dirty="0" err="1" smtClean="0">
                <a:hlinkClick r:id="rId5"/>
              </a:rPr>
              <a:t>bibliodiversité</a:t>
            </a:r>
            <a:r>
              <a:rPr lang="fr-CA" sz="1600" dirty="0" smtClean="0">
                <a:hlinkClick r:id="rId5"/>
              </a:rPr>
              <a:t> </a:t>
            </a:r>
            <a:r>
              <a:rPr lang="fr-CA" sz="1600" dirty="0" smtClean="0"/>
              <a:t>(</a:t>
            </a:r>
            <a:r>
              <a:rPr lang="fr-CA" sz="1600" dirty="0"/>
              <a:t>2017)</a:t>
            </a:r>
          </a:p>
          <a:p>
            <a:pPr lvl="1"/>
            <a:r>
              <a:rPr lang="fr-CA" sz="1600" dirty="0" smtClean="0">
                <a:hlinkClick r:id="rId6"/>
              </a:rPr>
              <a:t>Politique </a:t>
            </a:r>
            <a:r>
              <a:rPr lang="fr-CA" sz="1600" dirty="0">
                <a:hlinkClick r:id="rId6"/>
              </a:rPr>
              <a:t>sur le libre accès aux publications </a:t>
            </a:r>
            <a:r>
              <a:rPr lang="fr-CA" sz="1600" dirty="0" smtClean="0">
                <a:hlinkClick r:id="rId6"/>
              </a:rPr>
              <a:t>des </a:t>
            </a:r>
            <a:r>
              <a:rPr lang="fr-CA" sz="1600" dirty="0">
                <a:hlinkClick r:id="rId6"/>
              </a:rPr>
              <a:t>résultats de recherche </a:t>
            </a:r>
            <a:r>
              <a:rPr lang="fr-CA" sz="1600" dirty="0" smtClean="0">
                <a:hlinkClick r:id="rId6"/>
              </a:rPr>
              <a:t>à </a:t>
            </a:r>
            <a:r>
              <a:rPr lang="fr-CA" sz="1600" dirty="0">
                <a:hlinkClick r:id="rId6"/>
              </a:rPr>
              <a:t>l’Université Laval </a:t>
            </a:r>
            <a:r>
              <a:rPr lang="fr-CA" sz="1600" dirty="0" smtClean="0"/>
              <a:t>(2017)</a:t>
            </a:r>
            <a:endParaRPr lang="fr-CA" sz="1600" dirty="0"/>
          </a:p>
          <a:p>
            <a:pPr marL="0" indent="0">
              <a:buNone/>
            </a:pPr>
            <a:endParaRPr lang="fr-CA" dirty="0" smtClean="0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838200" y="6089649"/>
            <a:ext cx="9715500" cy="365125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Bibliothèque de l’Université Laval </a:t>
            </a:r>
            <a:r>
              <a:rPr lang="fr-CA" b="1" dirty="0">
                <a:solidFill>
                  <a:schemeClr val="accent1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&gt;</a:t>
            </a:r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 </a:t>
            </a:r>
            <a:r>
              <a:rPr lang="fr-CA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science ouverte</a:t>
            </a:r>
            <a:endParaRPr lang="fr-CA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96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La science ouverte à la bibliothèque 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 smtClean="0">
                <a:solidFill>
                  <a:schemeClr val="accent1"/>
                </a:solidFill>
              </a:rPr>
              <a:t>/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18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38200" y="1668161"/>
            <a:ext cx="10515600" cy="4421487"/>
          </a:xfrm>
        </p:spPr>
        <p:txBody>
          <a:bodyPr/>
          <a:lstStyle/>
          <a:p>
            <a:pPr marL="0" indent="0">
              <a:buNone/>
            </a:pPr>
            <a:r>
              <a:rPr lang="fr-CA" b="1" dirty="0" smtClean="0"/>
              <a:t>Objectif  </a:t>
            </a:r>
            <a:r>
              <a:rPr lang="fr-CA" b="1" dirty="0"/>
              <a:t>4 – S’ancrer dans le mouvement de la science ouverte</a:t>
            </a:r>
          </a:p>
          <a:p>
            <a:r>
              <a:rPr lang="fr-CA" dirty="0" smtClean="0"/>
              <a:t>Promouvoir  </a:t>
            </a:r>
            <a:r>
              <a:rPr lang="fr-CA" dirty="0"/>
              <a:t>le  libre  accès  et  soutenir  l’adoption  et  la  mise  en  œuvre  de  politiques  sur  la  </a:t>
            </a:r>
            <a:r>
              <a:rPr lang="fr-CA" dirty="0" smtClean="0"/>
              <a:t>science </a:t>
            </a:r>
            <a:r>
              <a:rPr lang="fr-CA" dirty="0"/>
              <a:t>ouverte</a:t>
            </a:r>
          </a:p>
          <a:p>
            <a:r>
              <a:rPr lang="fr-CA" dirty="0" smtClean="0"/>
              <a:t>Contrer </a:t>
            </a:r>
            <a:r>
              <a:rPr lang="fr-CA" dirty="0"/>
              <a:t>les obstacles économiques à la création et à la diffusion des publications savantes</a:t>
            </a:r>
          </a:p>
          <a:p>
            <a:r>
              <a:rPr lang="fr-CA" dirty="0" smtClean="0"/>
              <a:t>Soutenir </a:t>
            </a:r>
            <a:r>
              <a:rPr lang="fr-CA" dirty="0"/>
              <a:t>la </a:t>
            </a:r>
            <a:r>
              <a:rPr lang="fr-CA" dirty="0" smtClean="0"/>
              <a:t>gestion des </a:t>
            </a:r>
            <a:r>
              <a:rPr lang="fr-CA" dirty="0"/>
              <a:t>données de la recherche </a:t>
            </a:r>
            <a:r>
              <a:rPr lang="fr-CA" dirty="0" smtClean="0"/>
              <a:t>et favoriser un accès </a:t>
            </a:r>
            <a:r>
              <a:rPr lang="fr-CA" dirty="0"/>
              <a:t>ouvert à </a:t>
            </a:r>
            <a:r>
              <a:rPr lang="fr-CA" dirty="0" smtClean="0"/>
              <a:t>ces  </a:t>
            </a:r>
            <a:r>
              <a:rPr lang="fr-CA" dirty="0"/>
              <a:t>données </a:t>
            </a:r>
            <a:r>
              <a:rPr lang="fr-CA" dirty="0" smtClean="0"/>
              <a:t>en </a:t>
            </a:r>
            <a:r>
              <a:rPr lang="fr-CA" dirty="0"/>
              <a:t>collaborant activement aux initiatives nationales  </a:t>
            </a:r>
          </a:p>
          <a:p>
            <a:r>
              <a:rPr lang="fr-CA" dirty="0" smtClean="0"/>
              <a:t>Promouvoir </a:t>
            </a:r>
            <a:r>
              <a:rPr lang="fr-CA" dirty="0"/>
              <a:t>la mise en œuvre responsable des indicateurs d’impact et de productivité de la </a:t>
            </a:r>
            <a:r>
              <a:rPr lang="fr-CA" dirty="0" smtClean="0"/>
              <a:t>recherche</a:t>
            </a:r>
            <a:endParaRPr lang="fr-CA" dirty="0"/>
          </a:p>
          <a:p>
            <a:r>
              <a:rPr lang="fr-CA" dirty="0" smtClean="0"/>
              <a:t>Favoriser le développement</a:t>
            </a:r>
            <a:r>
              <a:rPr lang="fr-CA" dirty="0"/>
              <a:t>, </a:t>
            </a:r>
            <a:r>
              <a:rPr lang="fr-CA" dirty="0" smtClean="0"/>
              <a:t>la  </a:t>
            </a:r>
            <a:r>
              <a:rPr lang="fr-CA" dirty="0"/>
              <a:t>promotion </a:t>
            </a:r>
            <a:r>
              <a:rPr lang="fr-CA" dirty="0" smtClean="0"/>
              <a:t>et la diffusion des ressources  </a:t>
            </a:r>
            <a:r>
              <a:rPr lang="fr-CA" dirty="0"/>
              <a:t>éducatives  libres </a:t>
            </a:r>
            <a:r>
              <a:rPr lang="fr-CA" dirty="0" smtClean="0"/>
              <a:t>(Open </a:t>
            </a:r>
            <a:r>
              <a:rPr lang="fr-CA" dirty="0" err="1"/>
              <a:t>education</a:t>
            </a:r>
            <a:r>
              <a:rPr lang="fr-CA" dirty="0"/>
              <a:t> </a:t>
            </a:r>
            <a:r>
              <a:rPr lang="fr-CA" dirty="0" err="1" smtClean="0"/>
              <a:t>resources</a:t>
            </a:r>
            <a:r>
              <a:rPr lang="fr-CA" dirty="0" smtClean="0"/>
              <a:t>) </a:t>
            </a:r>
          </a:p>
        </p:txBody>
      </p:sp>
      <p:sp>
        <p:nvSpPr>
          <p:cNvPr id="7" name="Espace réservé du pied de page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838200" y="6089649"/>
            <a:ext cx="9715500" cy="365125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Bibliothèque de l’Université Laval </a:t>
            </a:r>
            <a:r>
              <a:rPr lang="fr-CA" b="1" dirty="0">
                <a:solidFill>
                  <a:schemeClr val="accent1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&gt;</a:t>
            </a:r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 </a:t>
            </a:r>
            <a:r>
              <a:rPr lang="fr-CA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science ouverte</a:t>
            </a:r>
            <a:endParaRPr lang="fr-CA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64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La science ouverte à la bibliothèque 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 smtClean="0">
                <a:solidFill>
                  <a:schemeClr val="accent1"/>
                </a:solidFill>
              </a:rPr>
              <a:t>/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19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38200" y="2162432"/>
            <a:ext cx="10515600" cy="3927216"/>
          </a:xfrm>
        </p:spPr>
        <p:txBody>
          <a:bodyPr/>
          <a:lstStyle/>
          <a:p>
            <a:r>
              <a:rPr lang="fr-CA" dirty="0" smtClean="0"/>
              <a:t>Promouvoir la science ouverte</a:t>
            </a:r>
          </a:p>
          <a:p>
            <a:pPr lvl="1"/>
            <a:r>
              <a:rPr lang="fr-CA" dirty="0"/>
              <a:t>Participer à des événements liés à la recherche</a:t>
            </a:r>
          </a:p>
          <a:p>
            <a:pPr lvl="1"/>
            <a:r>
              <a:rPr lang="fr-CA" dirty="0" smtClean="0"/>
              <a:t>Politiques de libre accès UL/agences de financement</a:t>
            </a:r>
          </a:p>
          <a:p>
            <a:r>
              <a:rPr lang="fr-CA" dirty="0" smtClean="0"/>
              <a:t>Mettre en place et supporter des infrastructures</a:t>
            </a:r>
          </a:p>
          <a:p>
            <a:pPr lvl="1"/>
            <a:r>
              <a:rPr lang="fr-CA" dirty="0" smtClean="0">
                <a:hlinkClick r:id="rId8"/>
              </a:rPr>
              <a:t>CorpusUL, le dépôt institutionnel </a:t>
            </a:r>
            <a:endParaRPr lang="fr-CA" dirty="0" smtClean="0"/>
          </a:p>
          <a:p>
            <a:pPr lvl="2"/>
            <a:r>
              <a:rPr lang="fr-CA" dirty="0" err="1" smtClean="0">
                <a:hlinkClick r:id="rId9"/>
              </a:rPr>
              <a:t>OpenAIRE</a:t>
            </a:r>
            <a:endParaRPr lang="fr-CA" dirty="0" smtClean="0"/>
          </a:p>
          <a:p>
            <a:pPr lvl="1"/>
            <a:r>
              <a:rPr lang="fr-CA" dirty="0" smtClean="0"/>
              <a:t>Plateforme de publication pour les revues savantes</a:t>
            </a:r>
          </a:p>
          <a:p>
            <a:pPr lvl="1"/>
            <a:r>
              <a:rPr lang="fr-CA" dirty="0" smtClean="0"/>
              <a:t>Implication dans la communauté de logiciels Open Source</a:t>
            </a:r>
          </a:p>
          <a:p>
            <a:pPr lvl="2"/>
            <a:r>
              <a:rPr lang="fr-CA" dirty="0" err="1" smtClean="0"/>
              <a:t>DSpace</a:t>
            </a:r>
            <a:r>
              <a:rPr lang="fr-CA" dirty="0" smtClean="0"/>
              <a:t> et OJS</a:t>
            </a:r>
          </a:p>
          <a:p>
            <a:pPr lvl="1"/>
            <a:r>
              <a:rPr lang="fr-CA" dirty="0" smtClean="0"/>
              <a:t>Assistant Plan de gestion des données de recherche </a:t>
            </a:r>
            <a:r>
              <a:rPr lang="fr-CA" i="1" dirty="0" smtClean="0"/>
              <a:t>(à venir)</a:t>
            </a:r>
          </a:p>
          <a:p>
            <a:pPr lvl="1"/>
            <a:r>
              <a:rPr lang="fr-CA" dirty="0" smtClean="0"/>
              <a:t>Implication dans la mise en place d’un dépôt de données national </a:t>
            </a:r>
            <a:r>
              <a:rPr lang="fr-CA" i="1" dirty="0" smtClean="0"/>
              <a:t>(à venir)</a:t>
            </a:r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sz="half" idx="4294967295"/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588" y="2000586"/>
            <a:ext cx="3478212" cy="3478212"/>
          </a:xfrm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838200" y="6089649"/>
            <a:ext cx="9715500" cy="365125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Bibliothèque de l’Université Laval </a:t>
            </a:r>
            <a:r>
              <a:rPr lang="fr-CA" b="1" dirty="0">
                <a:solidFill>
                  <a:schemeClr val="accent1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&gt;</a:t>
            </a:r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 </a:t>
            </a:r>
            <a:r>
              <a:rPr lang="fr-CA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science ouverte</a:t>
            </a:r>
            <a:endParaRPr lang="fr-CA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62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Pour briser la glace!</a:t>
            </a:r>
            <a:endParaRPr lang="fr-CA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CA" smtClean="0">
                <a:solidFill>
                  <a:schemeClr val="accent1"/>
                </a:solidFill>
              </a:rPr>
              <a:t>/</a:t>
            </a:r>
            <a:r>
              <a:rPr lang="fr-CA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2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8000" y="2933137"/>
            <a:ext cx="10515600" cy="40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3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La science ouverte à la bibliothèque 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 smtClean="0">
                <a:solidFill>
                  <a:schemeClr val="accent1"/>
                </a:solidFill>
              </a:rPr>
              <a:t>/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20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38200" y="2044436"/>
            <a:ext cx="10515600" cy="4045214"/>
          </a:xfrm>
        </p:spPr>
        <p:txBody>
          <a:bodyPr/>
          <a:lstStyle/>
          <a:p>
            <a:r>
              <a:rPr lang="fr-CA" dirty="0"/>
              <a:t>Former et </a:t>
            </a:r>
            <a:r>
              <a:rPr lang="fr-CA" dirty="0" smtClean="0"/>
              <a:t>accompagner </a:t>
            </a:r>
            <a:r>
              <a:rPr lang="fr-CA" dirty="0"/>
              <a:t>les chercheurs</a:t>
            </a:r>
          </a:p>
          <a:p>
            <a:pPr lvl="1"/>
            <a:r>
              <a:rPr lang="fr-CA" dirty="0"/>
              <a:t>Publication </a:t>
            </a:r>
            <a:r>
              <a:rPr lang="fr-CA" dirty="0" smtClean="0"/>
              <a:t>et diffusion en </a:t>
            </a:r>
            <a:r>
              <a:rPr lang="fr-CA" dirty="0"/>
              <a:t>libre </a:t>
            </a:r>
            <a:r>
              <a:rPr lang="fr-CA" dirty="0" smtClean="0"/>
              <a:t>accès</a:t>
            </a:r>
          </a:p>
          <a:p>
            <a:pPr lvl="1"/>
            <a:r>
              <a:rPr lang="fr-CA" dirty="0" smtClean="0"/>
              <a:t>Politiques de libre accès</a:t>
            </a:r>
          </a:p>
          <a:p>
            <a:pPr lvl="1"/>
            <a:r>
              <a:rPr lang="fr-CA" dirty="0" smtClean="0"/>
              <a:t>Droits d’auteur</a:t>
            </a:r>
            <a:endParaRPr lang="fr-CA" dirty="0"/>
          </a:p>
          <a:p>
            <a:pPr lvl="1"/>
            <a:r>
              <a:rPr lang="fr-CA" dirty="0" smtClean="0"/>
              <a:t>Licences </a:t>
            </a:r>
            <a:r>
              <a:rPr lang="fr-CA" dirty="0"/>
              <a:t>ouvertes</a:t>
            </a:r>
          </a:p>
          <a:p>
            <a:pPr lvl="1"/>
            <a:r>
              <a:rPr lang="fr-CA" dirty="0" smtClean="0"/>
              <a:t>Mesures d’impact (</a:t>
            </a:r>
            <a:r>
              <a:rPr lang="fr-CA" dirty="0" err="1" smtClean="0"/>
              <a:t>altmetrics</a:t>
            </a:r>
            <a:r>
              <a:rPr lang="fr-CA" dirty="0" smtClean="0"/>
              <a:t>)</a:t>
            </a:r>
            <a:endParaRPr lang="fr-CA" dirty="0"/>
          </a:p>
          <a:p>
            <a:r>
              <a:rPr lang="fr-CA" dirty="0" smtClean="0"/>
              <a:t>Soutenir des initiatives de libre accès aux publications</a:t>
            </a:r>
          </a:p>
          <a:p>
            <a:pPr lvl="1"/>
            <a:r>
              <a:rPr lang="fr-CA" dirty="0" smtClean="0"/>
              <a:t>Projet pilote avec les </a:t>
            </a:r>
            <a:r>
              <a:rPr lang="fr-CA" dirty="0" smtClean="0">
                <a:hlinkClick r:id="rId8"/>
              </a:rPr>
              <a:t>Presses de l’Université Laval</a:t>
            </a:r>
            <a:endParaRPr lang="fr-CA" dirty="0" smtClean="0"/>
          </a:p>
          <a:p>
            <a:pPr lvl="1"/>
            <a:r>
              <a:rPr lang="fr-CA" dirty="0" smtClean="0"/>
              <a:t>Partenariat et soutien du consortium </a:t>
            </a:r>
            <a:r>
              <a:rPr lang="fr-CA" dirty="0" smtClean="0">
                <a:hlinkClick r:id="rId9"/>
              </a:rPr>
              <a:t>Érudit</a:t>
            </a:r>
            <a:endParaRPr lang="fr-CA" dirty="0" smtClean="0"/>
          </a:p>
          <a:p>
            <a:pPr lvl="1"/>
            <a:r>
              <a:rPr lang="fr-CA" dirty="0" smtClean="0"/>
              <a:t>Soutien à </a:t>
            </a:r>
            <a:r>
              <a:rPr lang="fr-CA" dirty="0" smtClean="0">
                <a:hlinkClick r:id="rId10"/>
              </a:rPr>
              <a:t>DOAJ</a:t>
            </a:r>
            <a:endParaRPr lang="fr-CA" dirty="0" smtClean="0"/>
          </a:p>
          <a:p>
            <a:pPr lvl="1"/>
            <a:r>
              <a:rPr lang="fr-CA" dirty="0" smtClean="0"/>
              <a:t>Participation à </a:t>
            </a:r>
            <a:r>
              <a:rPr lang="fr-CA" dirty="0" err="1" smtClean="0">
                <a:hlinkClick r:id="rId11"/>
              </a:rPr>
              <a:t>Knowledge</a:t>
            </a:r>
            <a:r>
              <a:rPr lang="fr-CA" dirty="0" smtClean="0">
                <a:hlinkClick r:id="rId11"/>
              </a:rPr>
              <a:t> </a:t>
            </a:r>
            <a:r>
              <a:rPr lang="fr-CA" dirty="0" err="1">
                <a:hlinkClick r:id="rId11"/>
              </a:rPr>
              <a:t>U</a:t>
            </a:r>
            <a:r>
              <a:rPr lang="fr-CA" dirty="0" err="1" smtClean="0">
                <a:hlinkClick r:id="rId11"/>
              </a:rPr>
              <a:t>nlatched</a:t>
            </a:r>
            <a:endParaRPr lang="fr-CA" dirty="0" smtClean="0"/>
          </a:p>
          <a:p>
            <a:pPr lvl="1"/>
            <a:endParaRPr lang="fr-CA" dirty="0" smtClean="0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sz="half" idx="4294967295"/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588" y="2000586"/>
            <a:ext cx="3478212" cy="3478212"/>
          </a:xfrm>
        </p:spPr>
      </p:pic>
      <p:sp>
        <p:nvSpPr>
          <p:cNvPr id="7" name="Espace réservé du pied de page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838200" y="6089649"/>
            <a:ext cx="9715500" cy="365125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Bibliothèque de l’Université Laval </a:t>
            </a:r>
            <a:r>
              <a:rPr lang="fr-CA" b="1" dirty="0">
                <a:solidFill>
                  <a:schemeClr val="accent1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&gt;</a:t>
            </a:r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 </a:t>
            </a:r>
            <a:r>
              <a:rPr lang="fr-CA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science ouverte</a:t>
            </a:r>
            <a:endParaRPr lang="fr-CA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15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Discussion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CA" smtClean="0">
                <a:solidFill>
                  <a:schemeClr val="accent1"/>
                </a:solidFill>
              </a:rPr>
              <a:t>/</a:t>
            </a:r>
            <a:r>
              <a:rPr lang="fr-CA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21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739871"/>
            <a:ext cx="10515600" cy="3651222"/>
          </a:xfrm>
        </p:spPr>
        <p:txBody>
          <a:bodyPr/>
          <a:lstStyle/>
          <a:p>
            <a:r>
              <a:rPr lang="fr-CA" dirty="0" smtClean="0"/>
              <a:t>Vos pratiques actuelles sont-elles</a:t>
            </a:r>
          </a:p>
          <a:p>
            <a:pPr lvl="1"/>
            <a:r>
              <a:rPr lang="fr-CA" dirty="0" smtClean="0"/>
              <a:t>Totalement fermées?</a:t>
            </a:r>
          </a:p>
          <a:p>
            <a:pPr lvl="1"/>
            <a:r>
              <a:rPr lang="fr-CA" dirty="0" smtClean="0"/>
              <a:t>Entrouvertes?</a:t>
            </a:r>
          </a:p>
          <a:p>
            <a:pPr lvl="1"/>
            <a:r>
              <a:rPr lang="fr-CA" dirty="0" smtClean="0"/>
              <a:t>Totalement ouvertes?</a:t>
            </a:r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838200" y="6089649"/>
            <a:ext cx="9715500" cy="365125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Bibliothèque de l’Université Laval </a:t>
            </a:r>
            <a:r>
              <a:rPr lang="fr-CA" b="1" dirty="0">
                <a:solidFill>
                  <a:schemeClr val="accent1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&gt;</a:t>
            </a:r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 </a:t>
            </a:r>
            <a:r>
              <a:rPr lang="fr-CA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science ouverte</a:t>
            </a:r>
            <a:endParaRPr lang="fr-CA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3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Discussion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CA" smtClean="0">
                <a:solidFill>
                  <a:schemeClr val="accent1"/>
                </a:solidFill>
              </a:rPr>
              <a:t>/</a:t>
            </a:r>
            <a:r>
              <a:rPr lang="fr-CA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22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739871"/>
            <a:ext cx="10515600" cy="3651222"/>
          </a:xfrm>
        </p:spPr>
        <p:txBody>
          <a:bodyPr/>
          <a:lstStyle/>
          <a:p>
            <a:r>
              <a:rPr lang="fr-CA" dirty="0" smtClean="0"/>
              <a:t>Quelles pratiques liées à la science ouverte avez-vous adoptées, ou souhaiteriez-vous adoptées?</a:t>
            </a:r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838200" y="6089649"/>
            <a:ext cx="9715500" cy="365125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Bibliothèque de l’Université Laval </a:t>
            </a:r>
            <a:r>
              <a:rPr lang="fr-CA" b="1" dirty="0">
                <a:solidFill>
                  <a:schemeClr val="accent1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&gt;</a:t>
            </a:r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 </a:t>
            </a:r>
            <a:r>
              <a:rPr lang="fr-CA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science ouverte</a:t>
            </a:r>
            <a:endParaRPr lang="fr-CA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59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Discussion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CA" smtClean="0">
                <a:solidFill>
                  <a:schemeClr val="accent1"/>
                </a:solidFill>
              </a:rPr>
              <a:t>/</a:t>
            </a:r>
            <a:r>
              <a:rPr lang="fr-CA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23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739871"/>
            <a:ext cx="10515600" cy="3651222"/>
          </a:xfrm>
        </p:spPr>
        <p:txBody>
          <a:bodyPr/>
          <a:lstStyle/>
          <a:p>
            <a:r>
              <a:rPr lang="fr-CA" dirty="0" smtClean="0"/>
              <a:t>Quels sont, selon vous, les principaux freins/moteurs à la science ouverte?</a:t>
            </a:r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838200" y="6089649"/>
            <a:ext cx="9715500" cy="365125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Bibliothèque de l’Université Laval </a:t>
            </a:r>
            <a:r>
              <a:rPr lang="fr-CA" b="1" dirty="0">
                <a:solidFill>
                  <a:schemeClr val="accent1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&gt;</a:t>
            </a:r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 </a:t>
            </a:r>
            <a:r>
              <a:rPr lang="fr-CA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science ouverte</a:t>
            </a:r>
            <a:endParaRPr lang="fr-CA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13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Discussion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CA" smtClean="0">
                <a:solidFill>
                  <a:schemeClr val="accent1"/>
                </a:solidFill>
              </a:rPr>
              <a:t>/</a:t>
            </a:r>
            <a:r>
              <a:rPr lang="fr-CA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24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739871"/>
            <a:ext cx="10515600" cy="3651222"/>
          </a:xfrm>
        </p:spPr>
        <p:txBody>
          <a:bodyPr/>
          <a:lstStyle/>
          <a:p>
            <a:r>
              <a:rPr lang="fr-CA" dirty="0" smtClean="0"/>
              <a:t>De quoi auriez-vous besoin pour «ouvrir» vos pratiques?</a:t>
            </a:r>
            <a:endParaRPr lang="fr-CA" dirty="0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838200" y="6089649"/>
            <a:ext cx="9715500" cy="365125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Bibliothèque de l’Université Laval </a:t>
            </a:r>
            <a:r>
              <a:rPr lang="fr-CA" b="1" dirty="0">
                <a:solidFill>
                  <a:schemeClr val="accent1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&gt;</a:t>
            </a:r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 </a:t>
            </a:r>
            <a:r>
              <a:rPr lang="fr-CA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science ouverte</a:t>
            </a:r>
            <a:endParaRPr lang="fr-CA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64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pour une image  12"/>
          <p:cNvPicPr>
            <a:picLocks noGrp="1" noChangeAspect="1"/>
          </p:cNvPicPr>
          <p:nvPr>
            <p:ph type="pic" sz="quarter" idx="13"/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r="6250"/>
          <a:stretch>
            <a:fillRect/>
          </a:stretch>
        </p:blipFill>
        <p:spPr/>
      </p:pic>
      <p:sp>
        <p:nvSpPr>
          <p:cNvPr id="3" name="Espace réservé du contenu 2"/>
          <p:cNvSpPr>
            <a:spLocks noGrp="1"/>
          </p:cNvSpPr>
          <p:nvPr>
            <p:ph idx="14"/>
            <p:custDataLst>
              <p:tags r:id="rId2"/>
            </p:custDataLst>
          </p:nvPr>
        </p:nvSpPr>
        <p:spPr>
          <a:xfrm>
            <a:off x="838200" y="1618735"/>
            <a:ext cx="6934200" cy="4470914"/>
          </a:xfrm>
        </p:spPr>
        <p:txBody>
          <a:bodyPr/>
          <a:lstStyle/>
          <a:p>
            <a:pPr marL="0" indent="0">
              <a:buNone/>
            </a:pPr>
            <a:r>
              <a:rPr lang="fr-CA" sz="1200" dirty="0" err="1" smtClean="0"/>
              <a:t>Bartling</a:t>
            </a:r>
            <a:r>
              <a:rPr lang="fr-CA" sz="1200" dirty="0" smtClean="0"/>
              <a:t>, </a:t>
            </a:r>
            <a:r>
              <a:rPr lang="fr-CA" sz="1200" dirty="0" err="1" smtClean="0"/>
              <a:t>Sönke</a:t>
            </a:r>
            <a:r>
              <a:rPr lang="fr-CA" sz="1200" dirty="0" smtClean="0"/>
              <a:t>; </a:t>
            </a:r>
            <a:r>
              <a:rPr lang="fr-CA" sz="1200" dirty="0" err="1" smtClean="0"/>
              <a:t>Friesike</a:t>
            </a:r>
            <a:r>
              <a:rPr lang="fr-CA" sz="1200" dirty="0" smtClean="0"/>
              <a:t>, Sascha</a:t>
            </a:r>
            <a:r>
              <a:rPr lang="fr-CA" sz="1200" dirty="0"/>
              <a:t> </a:t>
            </a:r>
            <a:r>
              <a:rPr lang="fr-CA" sz="1200" dirty="0" smtClean="0"/>
              <a:t>(2014). </a:t>
            </a:r>
            <a:r>
              <a:rPr lang="fr-CA" sz="1200" i="1" dirty="0" err="1" smtClean="0">
                <a:hlinkClick r:id="rId8"/>
              </a:rPr>
              <a:t>Opening</a:t>
            </a:r>
            <a:r>
              <a:rPr lang="fr-CA" sz="1200" i="1" dirty="0" smtClean="0">
                <a:hlinkClick r:id="rId8"/>
              </a:rPr>
              <a:t> Science : </a:t>
            </a:r>
            <a:r>
              <a:rPr lang="en-US" sz="1200" i="1" dirty="0">
                <a:hlinkClick r:id="rId8"/>
              </a:rPr>
              <a:t>The Evolving Guide on How the Internet is Changing Research, Collaboration and Scholarly </a:t>
            </a:r>
            <a:r>
              <a:rPr lang="en-US" sz="1200" i="1" dirty="0" smtClean="0">
                <a:hlinkClick r:id="rId8"/>
              </a:rPr>
              <a:t>Publishing</a:t>
            </a:r>
            <a:r>
              <a:rPr lang="en-US" sz="1200" i="1" dirty="0" smtClean="0"/>
              <a:t>.</a:t>
            </a:r>
            <a:endParaRPr lang="fr-CA" sz="1200" i="1" dirty="0" smtClean="0"/>
          </a:p>
          <a:p>
            <a:pPr marL="0" indent="0">
              <a:buNone/>
            </a:pPr>
            <a:r>
              <a:rPr lang="fr-CA" sz="1200" dirty="0" err="1" smtClean="0"/>
              <a:t>Fecher</a:t>
            </a:r>
            <a:r>
              <a:rPr lang="fr-CA" sz="1200" dirty="0" smtClean="0"/>
              <a:t>, Benedikt</a:t>
            </a:r>
            <a:r>
              <a:rPr lang="fr-CA" sz="1200" dirty="0"/>
              <a:t>; </a:t>
            </a:r>
            <a:r>
              <a:rPr lang="fr-CA" sz="1200" dirty="0" err="1"/>
              <a:t>Friesike</a:t>
            </a:r>
            <a:r>
              <a:rPr lang="fr-CA" sz="1200" dirty="0"/>
              <a:t>, </a:t>
            </a:r>
            <a:r>
              <a:rPr lang="fr-CA" sz="1200" dirty="0" smtClean="0"/>
              <a:t>Sascha</a:t>
            </a:r>
            <a:r>
              <a:rPr lang="fr-CA" sz="1200" dirty="0"/>
              <a:t> </a:t>
            </a:r>
            <a:r>
              <a:rPr lang="fr-CA" sz="1200" dirty="0" smtClean="0"/>
              <a:t>(2014). </a:t>
            </a:r>
            <a:r>
              <a:rPr lang="fr-CA" sz="1200" dirty="0">
                <a:hlinkClick r:id="rId9"/>
              </a:rPr>
              <a:t>«</a:t>
            </a:r>
            <a:r>
              <a:rPr lang="en-US" sz="1200" dirty="0">
                <a:hlinkClick r:id="rId9"/>
              </a:rPr>
              <a:t>Open Science: One Term, Five Schools of Thought», </a:t>
            </a:r>
            <a:r>
              <a:rPr lang="en-US" sz="1200" i="1" dirty="0"/>
              <a:t>Opening </a:t>
            </a:r>
            <a:r>
              <a:rPr lang="en-US" sz="1200" i="1" dirty="0" smtClean="0"/>
              <a:t>Science</a:t>
            </a:r>
            <a:r>
              <a:rPr lang="en-US" sz="1200" dirty="0" smtClean="0"/>
              <a:t>. </a:t>
            </a:r>
            <a:endParaRPr lang="fr-CA" sz="1200" dirty="0"/>
          </a:p>
          <a:p>
            <a:pPr marL="0" indent="0">
              <a:buNone/>
            </a:pPr>
            <a:r>
              <a:rPr lang="en-GB" sz="1200" dirty="0"/>
              <a:t>Kramer, Bianca; Bosman, </a:t>
            </a:r>
            <a:r>
              <a:rPr lang="en-GB" sz="1200" dirty="0" err="1"/>
              <a:t>Jeroen</a:t>
            </a:r>
            <a:r>
              <a:rPr lang="en-GB" sz="1200" dirty="0"/>
              <a:t>. </a:t>
            </a:r>
            <a:r>
              <a:rPr lang="en-GB" sz="1200" i="1" dirty="0">
                <a:solidFill>
                  <a:prstClr val="black"/>
                </a:solidFill>
                <a:latin typeface="Calibri" panose="020F0502020204030204"/>
                <a:hlinkClick r:id="rId10"/>
              </a:rPr>
              <a:t>You can make your workflow more open by…</a:t>
            </a:r>
            <a:endParaRPr lang="en-GB" sz="1200" i="1" dirty="0">
              <a:solidFill>
                <a:prstClr val="black"/>
              </a:solidFill>
              <a:latin typeface="Calibri" panose="020F0502020204030204"/>
            </a:endParaRPr>
          </a:p>
          <a:p>
            <a:pPr marL="0" indent="0">
              <a:buNone/>
            </a:pPr>
            <a:r>
              <a:rPr lang="en-US" sz="1200" dirty="0" smtClean="0"/>
              <a:t>OECD </a:t>
            </a:r>
            <a:r>
              <a:rPr lang="en-US" sz="1200" dirty="0"/>
              <a:t>(2015). </a:t>
            </a:r>
            <a:r>
              <a:rPr lang="en-US" sz="1200" dirty="0">
                <a:hlinkClick r:id="rId11"/>
              </a:rPr>
              <a:t>Making Open Science a Reality </a:t>
            </a:r>
            <a:endParaRPr lang="en-US" sz="1200" dirty="0"/>
          </a:p>
          <a:p>
            <a:pPr marL="0" indent="0">
              <a:buNone/>
            </a:pPr>
            <a:r>
              <a:rPr lang="fr-CA" sz="1200" dirty="0" smtClean="0"/>
              <a:t>Gouvernement </a:t>
            </a:r>
            <a:r>
              <a:rPr lang="fr-CA" sz="1200" dirty="0"/>
              <a:t>du Canada. </a:t>
            </a:r>
            <a:r>
              <a:rPr lang="fr-CA" sz="1200" dirty="0">
                <a:hlinkClick r:id="rId12"/>
              </a:rPr>
              <a:t>Politique des trois organismes sur le libre accès aux publications (CRSH, RSNG, </a:t>
            </a:r>
            <a:r>
              <a:rPr lang="fr-CA" sz="1200" dirty="0" smtClean="0">
                <a:hlinkClick r:id="rId12"/>
              </a:rPr>
              <a:t>IRSC)</a:t>
            </a:r>
            <a:endParaRPr lang="fr-CA" sz="1200" dirty="0" smtClean="0"/>
          </a:p>
          <a:p>
            <a:pPr marL="0" indent="0">
              <a:buNone/>
            </a:pPr>
            <a:r>
              <a:rPr lang="fr-CA" sz="1200" dirty="0"/>
              <a:t>Gouvernement du Canada. </a:t>
            </a:r>
            <a:r>
              <a:rPr lang="fr-CA" sz="1200" dirty="0" smtClean="0">
                <a:hlinkClick r:id="rId13"/>
              </a:rPr>
              <a:t>ÉBAUCHE Politique </a:t>
            </a:r>
            <a:r>
              <a:rPr lang="fr-CA" sz="1200" dirty="0">
                <a:hlinkClick r:id="rId13"/>
              </a:rPr>
              <a:t>des trois </a:t>
            </a:r>
            <a:r>
              <a:rPr lang="fr-CA" sz="1200" dirty="0" smtClean="0">
                <a:hlinkClick r:id="rId13"/>
              </a:rPr>
              <a:t>organismes sur </a:t>
            </a:r>
            <a:r>
              <a:rPr lang="fr-CA" sz="1200" dirty="0">
                <a:hlinkClick r:id="rId13"/>
              </a:rPr>
              <a:t>la gestion des données de </a:t>
            </a:r>
            <a:r>
              <a:rPr lang="fr-CA" sz="1200" dirty="0" smtClean="0">
                <a:hlinkClick r:id="rId13"/>
              </a:rPr>
              <a:t>recherche Aux </a:t>
            </a:r>
            <a:r>
              <a:rPr lang="fr-CA" sz="1200" dirty="0">
                <a:hlinkClick r:id="rId13"/>
              </a:rPr>
              <a:t>fins </a:t>
            </a:r>
            <a:r>
              <a:rPr lang="fr-CA" sz="1200" dirty="0" smtClean="0">
                <a:hlinkClick r:id="rId13"/>
              </a:rPr>
              <a:t>de consultation </a:t>
            </a:r>
            <a:endParaRPr lang="fr-CA" sz="1200" dirty="0" smtClean="0"/>
          </a:p>
          <a:p>
            <a:pPr marL="0" indent="0">
              <a:buNone/>
            </a:pPr>
            <a:r>
              <a:rPr lang="en-US" sz="1200" dirty="0" err="1"/>
              <a:t>Masuzzo</a:t>
            </a:r>
            <a:r>
              <a:rPr lang="en-US" sz="1200" dirty="0"/>
              <a:t>, Paola, et Lennart Martens. « Do You Speak Open Science? Resources and Tips to Learn the Language ». </a:t>
            </a:r>
            <a:r>
              <a:rPr lang="en-US" sz="1200" dirty="0" err="1"/>
              <a:t>PeerJ</a:t>
            </a:r>
            <a:r>
              <a:rPr lang="en-US" sz="1200" dirty="0"/>
              <a:t> Inc., 3 </a:t>
            </a:r>
            <a:r>
              <a:rPr lang="en-US" sz="1200" dirty="0" err="1"/>
              <a:t>janvier</a:t>
            </a:r>
            <a:r>
              <a:rPr lang="en-US" sz="1200" dirty="0"/>
              <a:t> 2017. </a:t>
            </a:r>
            <a:r>
              <a:rPr lang="en-US" sz="1200" dirty="0">
                <a:hlinkClick r:id="rId14"/>
              </a:rPr>
              <a:t>https://doi.org/10.7287/peerj.preprints.2689v1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r>
              <a:rPr lang="fr-CA" sz="1200" dirty="0" smtClean="0"/>
              <a:t>Portail </a:t>
            </a:r>
            <a:r>
              <a:rPr lang="fr-CA" sz="1200" dirty="0"/>
              <a:t>FOSTER : </a:t>
            </a:r>
            <a:r>
              <a:rPr lang="fr-CA" sz="1200" dirty="0">
                <a:hlinkClick r:id="rId15"/>
              </a:rPr>
              <a:t>https://www.fosteropenscience.eu</a:t>
            </a:r>
            <a:r>
              <a:rPr lang="fr-CA" sz="1200" dirty="0" smtClean="0">
                <a:hlinkClick r:id="rId15"/>
              </a:rPr>
              <a:t>/</a:t>
            </a:r>
            <a:r>
              <a:rPr lang="fr-CA" sz="1200" dirty="0" smtClean="0"/>
              <a:t> </a:t>
            </a:r>
            <a:endParaRPr lang="fr-CA" sz="1200" dirty="0"/>
          </a:p>
          <a:p>
            <a:pPr marL="0" indent="0">
              <a:buNone/>
            </a:pPr>
            <a:r>
              <a:rPr lang="en-US" sz="1200" dirty="0" smtClean="0"/>
              <a:t>Vicente-</a:t>
            </a:r>
            <a:r>
              <a:rPr lang="en-US" sz="1200" dirty="0" err="1" smtClean="0"/>
              <a:t>Saez</a:t>
            </a:r>
            <a:r>
              <a:rPr lang="en-US" sz="1200" dirty="0"/>
              <a:t>, Ruben; Martinez-Fuentes, </a:t>
            </a:r>
            <a:r>
              <a:rPr lang="en-US" sz="1200" dirty="0" smtClean="0"/>
              <a:t>Clara (2018). </a:t>
            </a:r>
            <a:r>
              <a:rPr lang="en-US" sz="1200" dirty="0">
                <a:hlinkClick r:id="rId16"/>
              </a:rPr>
              <a:t>«Open Science now: A systematic literature review for an integrated definition</a:t>
            </a:r>
            <a:r>
              <a:rPr lang="en-US" sz="1200" dirty="0" smtClean="0">
                <a:hlinkClick r:id="rId16"/>
              </a:rPr>
              <a:t>»</a:t>
            </a:r>
            <a:r>
              <a:rPr lang="en-US" sz="1200" dirty="0" smtClean="0"/>
              <a:t>, </a:t>
            </a:r>
            <a:r>
              <a:rPr lang="en-US" sz="1200" i="1" dirty="0"/>
              <a:t>Journal of Business </a:t>
            </a:r>
            <a:r>
              <a:rPr lang="en-US" sz="1200" i="1" dirty="0" smtClean="0"/>
              <a:t>Research</a:t>
            </a:r>
            <a:r>
              <a:rPr lang="en-US" sz="1200" dirty="0" smtClean="0"/>
              <a:t>.</a:t>
            </a:r>
          </a:p>
          <a:p>
            <a:pPr marL="0" indent="0">
              <a:buNone/>
            </a:pPr>
            <a:r>
              <a:rPr lang="fr-CA" sz="1200" dirty="0" smtClean="0"/>
              <a:t>Université Laval (2017). </a:t>
            </a:r>
            <a:r>
              <a:rPr lang="fr-CA" sz="1200" dirty="0" smtClean="0">
                <a:hlinkClick r:id="rId17"/>
              </a:rPr>
              <a:t>Politique </a:t>
            </a:r>
            <a:r>
              <a:rPr lang="fr-CA" sz="1200" dirty="0">
                <a:hlinkClick r:id="rId17"/>
              </a:rPr>
              <a:t>sur le libre accès aux publications des résultats de recherche à l’Université Laval </a:t>
            </a:r>
            <a:endParaRPr lang="fr-CA" sz="1200" dirty="0"/>
          </a:p>
          <a:p>
            <a:pPr marL="0" indent="0">
              <a:buNone/>
            </a:pPr>
            <a:endParaRPr lang="fr-CA" sz="1400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796925"/>
            <a:ext cx="6934200" cy="599389"/>
          </a:xfrm>
        </p:spPr>
        <p:txBody>
          <a:bodyPr/>
          <a:lstStyle/>
          <a:p>
            <a:r>
              <a:rPr lang="it-IT" sz="3200" dirty="0" smtClean="0"/>
              <a:t>Références</a:t>
            </a:r>
            <a:endParaRPr lang="fr-CA" sz="32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1"/>
                </a:solidFill>
              </a:rPr>
              <a:pPr/>
              <a:t>25</a:t>
            </a:fld>
            <a:endParaRPr lang="fr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68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ce réservé pour une image  16"/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>
                <a:solidFill>
                  <a:schemeClr val="accent1"/>
                </a:solidFill>
              </a:rPr>
              <a:t>/</a:t>
            </a:r>
            <a:r>
              <a:rPr lang="fr-CA" dirty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>
                <a:solidFill>
                  <a:schemeClr val="bg1"/>
                </a:solidFill>
              </a:rPr>
              <a:pPr/>
              <a:t>26</a:t>
            </a:fld>
            <a:endParaRPr lang="fr-CA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  <p:custDataLst>
              <p:tags r:id="rId2"/>
            </p:custDataLst>
          </p:nvPr>
        </p:nvSpPr>
        <p:spPr>
          <a:xfrm>
            <a:off x="838200" y="1612900"/>
            <a:ext cx="3530600" cy="1918576"/>
          </a:xfrm>
        </p:spPr>
        <p:txBody>
          <a:bodyPr/>
          <a:lstStyle/>
          <a:p>
            <a:pPr marL="0" indent="0">
              <a:buNone/>
            </a:pPr>
            <a:r>
              <a:rPr lang="fr-CA" b="1" dirty="0" smtClean="0"/>
              <a:t>Coordonnées</a:t>
            </a:r>
          </a:p>
          <a:p>
            <a:pPr marL="0" indent="0">
              <a:buNone/>
            </a:pPr>
            <a:r>
              <a:rPr lang="fr-CA" sz="1400" dirty="0" err="1">
                <a:hlinkClick r:id="rId8"/>
              </a:rPr>
              <a:t>m</a:t>
            </a:r>
            <a:r>
              <a:rPr lang="fr-CA" sz="1400" dirty="0" err="1" smtClean="0">
                <a:hlinkClick r:id="rId8"/>
              </a:rPr>
              <a:t>aude.laplante-dube@bibl.ulaval</a:t>
            </a:r>
            <a:endParaRPr lang="fr-CA" sz="1400" dirty="0" smtClean="0"/>
          </a:p>
          <a:p>
            <a:pPr marL="0" indent="0">
              <a:buNone/>
            </a:pPr>
            <a:r>
              <a:rPr lang="fr-CA" sz="1400" dirty="0" smtClean="0"/>
              <a:t>418-656-2131 poste 407982</a:t>
            </a:r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838200" y="6089649"/>
            <a:ext cx="9715500" cy="365125"/>
          </a:xfrm>
        </p:spPr>
        <p:txBody>
          <a:bodyPr/>
          <a:lstStyle/>
          <a:p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Bibliothèque de l’Université Laval </a:t>
            </a:r>
            <a:r>
              <a:rPr lang="fr-CA" b="1" dirty="0">
                <a:solidFill>
                  <a:schemeClr val="accent1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&gt;</a:t>
            </a:r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 </a:t>
            </a:r>
            <a:r>
              <a:rPr lang="fr-CA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science ouverte</a:t>
            </a:r>
            <a:endParaRPr lang="fr-CA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69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Merci !</a:t>
            </a:r>
            <a:endParaRPr lang="fr-CA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/>
        <p:txBody>
          <a:bodyPr/>
          <a:lstStyle/>
          <a:p>
            <a:endParaRPr lang="fr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97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4000"/>
            <a:ext cx="11684000" cy="6350000"/>
          </a:xfrm>
          <a:prstGeom prst="rect">
            <a:avLst/>
          </a:prstGeom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CA" sz="1200" smtClean="0">
                <a:solidFill>
                  <a:schemeClr val="accent1"/>
                </a:solidFill>
              </a:rPr>
              <a:t>/</a:t>
            </a:r>
            <a:r>
              <a:rPr lang="fr-CA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sz="1200" b="1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pPr/>
              <a:t>3</a:t>
            </a:fld>
            <a:endParaRPr lang="fr-CA" sz="10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28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Origines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1628658"/>
            <a:ext cx="10515600" cy="4460991"/>
          </a:xfrm>
        </p:spPr>
        <p:txBody>
          <a:bodyPr/>
          <a:lstStyle/>
          <a:p>
            <a:r>
              <a:rPr lang="fr-CA" dirty="0" smtClean="0"/>
              <a:t>Première «révolution scientifique»</a:t>
            </a:r>
          </a:p>
          <a:p>
            <a:pPr lvl="1"/>
            <a:r>
              <a:rPr lang="fr-CA" dirty="0" smtClean="0"/>
              <a:t>Émergence des académies et des revues académiques (17</a:t>
            </a:r>
            <a:r>
              <a:rPr lang="fr-CA" baseline="30000" dirty="0" smtClean="0"/>
              <a:t>e</a:t>
            </a:r>
            <a:r>
              <a:rPr lang="fr-CA" dirty="0" smtClean="0"/>
              <a:t> siècle)</a:t>
            </a:r>
            <a:endParaRPr lang="fr-CA" dirty="0"/>
          </a:p>
          <a:p>
            <a:r>
              <a:rPr lang="fr-CA" dirty="0" smtClean="0"/>
              <a:t>Le «</a:t>
            </a:r>
            <a:r>
              <a:rPr lang="fr-CA" dirty="0" err="1" smtClean="0"/>
              <a:t>legacy</a:t>
            </a:r>
            <a:r>
              <a:rPr lang="fr-CA" dirty="0" smtClean="0"/>
              <a:t> gap»</a:t>
            </a:r>
          </a:p>
          <a:p>
            <a:pPr lvl="1"/>
            <a:r>
              <a:rPr lang="fr-CA" dirty="0" smtClean="0"/>
              <a:t>Nouvelles technologies (Internet, </a:t>
            </a:r>
            <a:r>
              <a:rPr lang="fr-CA" dirty="0" err="1" smtClean="0"/>
              <a:t>WordwideWeb</a:t>
            </a:r>
            <a:r>
              <a:rPr lang="fr-CA" dirty="0" smtClean="0"/>
              <a:t>, AI, etc.)</a:t>
            </a:r>
          </a:p>
          <a:p>
            <a:pPr lvl="1"/>
            <a:r>
              <a:rPr lang="fr-CA" dirty="0" smtClean="0"/>
              <a:t>Manière traditionnelle de créer et diffuser le savoir</a:t>
            </a:r>
          </a:p>
          <a:p>
            <a:pPr lvl="2"/>
            <a:r>
              <a:rPr lang="fr-CA" dirty="0" smtClean="0"/>
              <a:t>Système de publication des revues</a:t>
            </a:r>
          </a:p>
          <a:p>
            <a:pPr lvl="1"/>
            <a:r>
              <a:rPr lang="fr-CA" dirty="0" smtClean="0"/>
              <a:t>Vers une science plus ouverte</a:t>
            </a:r>
            <a:endParaRPr lang="fr-CA" dirty="0"/>
          </a:p>
          <a:p>
            <a:pPr lvl="2"/>
            <a:r>
              <a:rPr lang="fr-CA" dirty="0" smtClean="0"/>
              <a:t>Arrivée de </a:t>
            </a:r>
            <a:r>
              <a:rPr lang="fr-CA" dirty="0" smtClean="0">
                <a:hlinkClick r:id="rId7"/>
              </a:rPr>
              <a:t>plateformes</a:t>
            </a:r>
            <a:r>
              <a:rPr lang="fr-CA" dirty="0" smtClean="0"/>
              <a:t> </a:t>
            </a:r>
          </a:p>
          <a:p>
            <a:pPr lvl="2"/>
            <a:r>
              <a:rPr lang="fr-CA" dirty="0" smtClean="0"/>
              <a:t>Énoncés de principes</a:t>
            </a:r>
            <a:endParaRPr lang="fr-CA" dirty="0"/>
          </a:p>
          <a:p>
            <a:pPr lvl="2"/>
            <a:r>
              <a:rPr lang="fr-CA" dirty="0" smtClean="0"/>
              <a:t>Politiques publiques et institutionnelles</a:t>
            </a:r>
          </a:p>
          <a:p>
            <a:r>
              <a:rPr lang="fr-CA" dirty="0" smtClean="0"/>
              <a:t>À l’aube d’une nouvelle révolution?</a:t>
            </a:r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Bibliothèque de l’Université Laval </a:t>
            </a:r>
            <a:r>
              <a:rPr lang="fr-CA" b="1" dirty="0">
                <a:solidFill>
                  <a:schemeClr val="accent1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&gt;</a:t>
            </a:r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 </a:t>
            </a:r>
            <a:r>
              <a:rPr lang="fr-CA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science ouverte</a:t>
            </a:r>
            <a:endParaRPr lang="fr-CA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4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0450" y="1024503"/>
            <a:ext cx="3259658" cy="446528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680450" y="5581818"/>
            <a:ext cx="2743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hlinkClick r:id="rId9"/>
              </a:rPr>
              <a:t>«Frontispiece </a:t>
            </a:r>
            <a:r>
              <a:rPr lang="en-US" sz="900" dirty="0">
                <a:hlinkClick r:id="rId9"/>
              </a:rPr>
              <a:t>to volume 1 of Philosophical </a:t>
            </a:r>
            <a:r>
              <a:rPr lang="en-US" sz="900" dirty="0" smtClean="0">
                <a:hlinkClick r:id="rId9"/>
              </a:rPr>
              <a:t>Transactions» </a:t>
            </a:r>
            <a:r>
              <a:rPr lang="en-US" sz="900" dirty="0" smtClean="0"/>
              <a:t>by </a:t>
            </a:r>
            <a:r>
              <a:rPr lang="fr-CA" sz="900" dirty="0"/>
              <a:t>Henry </a:t>
            </a:r>
            <a:r>
              <a:rPr lang="fr-CA" sz="900" dirty="0" smtClean="0"/>
              <a:t>Oldenburg, sous licence</a:t>
            </a:r>
            <a:r>
              <a:rPr lang="en-US" sz="900" dirty="0" smtClean="0"/>
              <a:t> </a:t>
            </a:r>
            <a:r>
              <a:rPr lang="en-US" sz="900" dirty="0" smtClean="0">
                <a:hlinkClick r:id="rId10"/>
              </a:rPr>
              <a:t>CC-BY 4.0</a:t>
            </a:r>
            <a:endParaRPr lang="fr-CA" sz="900" dirty="0"/>
          </a:p>
        </p:txBody>
      </p:sp>
    </p:spTree>
    <p:extLst>
      <p:ext uri="{BB962C8B-B14F-4D97-AF65-F5344CB8AC3E}">
        <p14:creationId xmlns:p14="http://schemas.microsoft.com/office/powerpoint/2010/main" val="396519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Définir la science ouverte</a:t>
            </a:r>
            <a:endParaRPr lang="fr-CA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Bibliothèque de l’Université Laval </a:t>
            </a:r>
            <a:r>
              <a:rPr lang="fr-CA" b="1" dirty="0">
                <a:solidFill>
                  <a:schemeClr val="accent1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&gt;</a:t>
            </a:r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 </a:t>
            </a:r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science ouverte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>
                <a:solidFill>
                  <a:schemeClr val="bg2">
                    <a:lumMod val="50000"/>
                  </a:schemeClr>
                </a:solidFill>
              </a:rPr>
              <a:pPr/>
              <a:t>5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  <p:custDataLst>
              <p:tags r:id="rId4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dirty="0" smtClean="0"/>
              <a:t>Une manière de pratiquer la science :</a:t>
            </a:r>
          </a:p>
          <a:p>
            <a:r>
              <a:rPr lang="fr-CA" dirty="0" smtClean="0"/>
              <a:t>Permet la collaboration et les contributions externes</a:t>
            </a:r>
          </a:p>
          <a:p>
            <a:r>
              <a:rPr lang="fr-CA" dirty="0" smtClean="0"/>
              <a:t>Où les données </a:t>
            </a:r>
            <a:r>
              <a:rPr lang="fr-CA" dirty="0"/>
              <a:t>de recherche, les notes de laboratoire et autres processus de recherche sont librement </a:t>
            </a:r>
            <a:r>
              <a:rPr lang="fr-CA" dirty="0" smtClean="0"/>
              <a:t>disponibles</a:t>
            </a:r>
          </a:p>
          <a:p>
            <a:pPr lvl="1"/>
            <a:r>
              <a:rPr lang="fr-CA" dirty="0" smtClean="0"/>
              <a:t>Gratuit et accessible sans barrière</a:t>
            </a:r>
          </a:p>
          <a:p>
            <a:pPr lvl="1"/>
            <a:r>
              <a:rPr lang="fr-CA" dirty="0" smtClean="0"/>
              <a:t>Diffusés dans </a:t>
            </a:r>
            <a:r>
              <a:rPr lang="fr-CA" dirty="0"/>
              <a:t>des conditions permettant la réutilisation, la redistribution et la reproduction des travaux de </a:t>
            </a:r>
            <a:r>
              <a:rPr lang="fr-CA" dirty="0" smtClean="0"/>
              <a:t>recherche et de leur données </a:t>
            </a:r>
            <a:r>
              <a:rPr lang="fr-CA" dirty="0"/>
              <a:t>et méthodes </a:t>
            </a:r>
            <a:r>
              <a:rPr lang="fr-CA" dirty="0" smtClean="0"/>
              <a:t>sous-jacentes</a:t>
            </a:r>
          </a:p>
          <a:p>
            <a:pPr marL="88900" indent="0">
              <a:buNone/>
            </a:pPr>
            <a:endParaRPr lang="fr-CA" sz="1400" dirty="0"/>
          </a:p>
          <a:p>
            <a:pPr marL="88900" indent="0">
              <a:buNone/>
            </a:pPr>
            <a:r>
              <a:rPr lang="fr-CA" sz="1200" dirty="0" smtClean="0"/>
              <a:t>FOSTER, </a:t>
            </a:r>
            <a:r>
              <a:rPr lang="fr-CA" sz="1200" dirty="0" err="1" smtClean="0">
                <a:hlinkClick r:id="rId7"/>
              </a:rPr>
              <a:t>What</a:t>
            </a:r>
            <a:r>
              <a:rPr lang="fr-CA" sz="1200" dirty="0" smtClean="0">
                <a:hlinkClick r:id="rId7"/>
              </a:rPr>
              <a:t> </a:t>
            </a:r>
            <a:r>
              <a:rPr lang="fr-CA" sz="1200" dirty="0" err="1" smtClean="0">
                <a:hlinkClick r:id="rId7"/>
              </a:rPr>
              <a:t>is</a:t>
            </a:r>
            <a:r>
              <a:rPr lang="fr-CA" sz="1200" dirty="0" smtClean="0">
                <a:hlinkClick r:id="rId7"/>
              </a:rPr>
              <a:t> Open Science? </a:t>
            </a:r>
            <a:r>
              <a:rPr lang="fr-CA" sz="1200" dirty="0" smtClean="0"/>
              <a:t>, Tutoriel en ligne.</a:t>
            </a:r>
            <a:endParaRPr lang="fr-CA" dirty="0"/>
          </a:p>
          <a:p>
            <a:pPr marL="355600" lvl="1" indent="0">
              <a:buNone/>
            </a:pPr>
            <a:endParaRPr lang="fr-CA" dirty="0" smtClean="0"/>
          </a:p>
        </p:txBody>
      </p:sp>
    </p:spTree>
    <p:extLst>
      <p:ext uri="{BB962C8B-B14F-4D97-AF65-F5344CB8AC3E}">
        <p14:creationId xmlns:p14="http://schemas.microsoft.com/office/powerpoint/2010/main" val="95891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smtClean="0"/>
              <a:t>Définir la </a:t>
            </a:r>
            <a:r>
              <a:rPr lang="fr-CA" dirty="0" smtClean="0"/>
              <a:t>science ouverte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>
                <a:solidFill>
                  <a:schemeClr val="bg2">
                    <a:lumMod val="50000"/>
                  </a:schemeClr>
                </a:solidFill>
              </a:rPr>
              <a:pPr/>
              <a:t>6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38200" y="2160000"/>
            <a:ext cx="10515600" cy="358868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«Open </a:t>
            </a:r>
            <a:r>
              <a:rPr lang="en-US" dirty="0"/>
              <a:t>Science is </a:t>
            </a:r>
            <a:r>
              <a:rPr lang="en-US" b="1" dirty="0"/>
              <a:t>transparent</a:t>
            </a:r>
            <a:r>
              <a:rPr lang="en-US" dirty="0"/>
              <a:t> and </a:t>
            </a:r>
            <a:r>
              <a:rPr lang="en-US" b="1" dirty="0" smtClean="0"/>
              <a:t>accessible</a:t>
            </a:r>
            <a:r>
              <a:rPr lang="en-US" dirty="0" smtClean="0"/>
              <a:t> </a:t>
            </a:r>
            <a:r>
              <a:rPr lang="en-US" b="1" dirty="0" smtClean="0"/>
              <a:t>knowledge</a:t>
            </a:r>
            <a:r>
              <a:rPr lang="en-US" dirty="0" smtClean="0"/>
              <a:t> </a:t>
            </a:r>
            <a:r>
              <a:rPr lang="en-US" dirty="0"/>
              <a:t>that is </a:t>
            </a:r>
            <a:r>
              <a:rPr lang="en-US" b="1" dirty="0"/>
              <a:t>shared</a:t>
            </a:r>
            <a:r>
              <a:rPr lang="en-US" dirty="0"/>
              <a:t> and developed through </a:t>
            </a:r>
            <a:r>
              <a:rPr lang="en-US" b="1" dirty="0"/>
              <a:t>collaborative </a:t>
            </a:r>
            <a:r>
              <a:rPr lang="en-US" b="1" dirty="0" smtClean="0"/>
              <a:t>networks</a:t>
            </a:r>
            <a:r>
              <a:rPr lang="en-US" dirty="0"/>
              <a:t>»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fr-CA" dirty="0" smtClean="0"/>
              <a:t>La science ouverte apporte </a:t>
            </a:r>
            <a:r>
              <a:rPr lang="fr-CA" dirty="0"/>
              <a:t>des changements </a:t>
            </a:r>
            <a:r>
              <a:rPr lang="fr-CA" dirty="0" smtClean="0"/>
              <a:t>socio-culturels </a:t>
            </a:r>
            <a:r>
              <a:rPr lang="fr-CA" dirty="0"/>
              <a:t>et </a:t>
            </a:r>
            <a:r>
              <a:rPr lang="fr-CA" dirty="0" smtClean="0"/>
              <a:t>technologiques, basés </a:t>
            </a:r>
            <a:r>
              <a:rPr lang="fr-CA" dirty="0"/>
              <a:t>sur l'ouverture et la connectivité, </a:t>
            </a:r>
            <a:r>
              <a:rPr lang="fr-CA" dirty="0" smtClean="0"/>
              <a:t>à </a:t>
            </a:r>
            <a:r>
              <a:rPr lang="fr-CA" dirty="0"/>
              <a:t>la façon dont la recherche est conçue, réalisée,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/>
              <a:t>consignée</a:t>
            </a:r>
            <a:r>
              <a:rPr lang="fr-CA" dirty="0" smtClean="0">
                <a:solidFill>
                  <a:schemeClr val="tx1"/>
                </a:solidFill>
              </a:rPr>
              <a:t> </a:t>
            </a:r>
            <a:r>
              <a:rPr lang="fr-CA" dirty="0"/>
              <a:t>et </a:t>
            </a:r>
            <a:r>
              <a:rPr lang="fr-CA" dirty="0" smtClean="0"/>
              <a:t>évaluée.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200" dirty="0" smtClean="0"/>
              <a:t>Vicente-</a:t>
            </a:r>
            <a:r>
              <a:rPr lang="en-US" sz="1200" dirty="0" err="1" smtClean="0"/>
              <a:t>Saez</a:t>
            </a:r>
            <a:r>
              <a:rPr lang="en-US" sz="1200" dirty="0" smtClean="0"/>
              <a:t>, Ruben; Martinez-Fuentes, Clara, </a:t>
            </a:r>
            <a:r>
              <a:rPr lang="en-US" sz="1200" dirty="0">
                <a:hlinkClick r:id="rId7"/>
              </a:rPr>
              <a:t>«Open Science now: A systematic literature review for an integrated definition</a:t>
            </a:r>
            <a:r>
              <a:rPr lang="en-US" sz="1200" dirty="0" smtClean="0">
                <a:hlinkClick r:id="rId7"/>
              </a:rPr>
              <a:t>»</a:t>
            </a:r>
            <a:r>
              <a:rPr lang="en-US" sz="1200" dirty="0" smtClean="0"/>
              <a:t>, </a:t>
            </a:r>
            <a:r>
              <a:rPr lang="en-US" sz="1200" dirty="0"/>
              <a:t>Journal of Business </a:t>
            </a:r>
            <a:r>
              <a:rPr lang="en-US" sz="1200" dirty="0" smtClean="0"/>
              <a:t>Research, vol.88, </a:t>
            </a:r>
            <a:r>
              <a:rPr lang="en-US" sz="1200" dirty="0" err="1" smtClean="0"/>
              <a:t>juillet</a:t>
            </a:r>
            <a:r>
              <a:rPr lang="en-US" sz="1200" dirty="0" smtClean="0"/>
              <a:t> 2018. </a:t>
            </a:r>
            <a:endParaRPr lang="fr-CA" sz="1200" dirty="0" smtClean="0"/>
          </a:p>
          <a:p>
            <a:pPr marL="0" indent="0">
              <a:buNone/>
            </a:pPr>
            <a:endParaRPr lang="fr-CA" dirty="0"/>
          </a:p>
        </p:txBody>
      </p:sp>
      <p:sp>
        <p:nvSpPr>
          <p:cNvPr id="6" name="Espace réservé du pied de page 2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838200" y="6158250"/>
            <a:ext cx="97155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Bibliothèque de l’Université Laval </a:t>
            </a:r>
            <a:r>
              <a:rPr lang="fr-CA" b="1" dirty="0" smtClean="0">
                <a:solidFill>
                  <a:schemeClr val="accent1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&gt;</a:t>
            </a:r>
            <a:r>
              <a:rPr lang="fr-CA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 </a:t>
            </a:r>
            <a:r>
              <a:rPr lang="fr-CA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science ouverte</a:t>
            </a:r>
            <a:endParaRPr lang="fr-CA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11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Définir la science ouverte</a:t>
            </a:r>
            <a:endParaRPr lang="fr-CA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Bibliothèque de l’Université Laval </a:t>
            </a:r>
            <a:r>
              <a:rPr lang="fr-CA" b="1" dirty="0">
                <a:solidFill>
                  <a:schemeClr val="accent1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&gt;</a:t>
            </a:r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 </a:t>
            </a:r>
            <a:r>
              <a:rPr lang="fr-CA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science ouverte</a:t>
            </a:r>
            <a:endParaRPr lang="fr-CA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CA" dirty="0" smtClean="0"/>
              <a:t>Au-delà du libre accès</a:t>
            </a:r>
            <a:endParaRPr lang="fr-CA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>
                <a:solidFill>
                  <a:schemeClr val="bg2">
                    <a:lumMod val="50000"/>
                  </a:schemeClr>
                </a:solidFill>
              </a:rPr>
              <a:pPr/>
              <a:t>7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4026911051"/>
              </p:ext>
            </p:extLst>
          </p:nvPr>
        </p:nvGraphicFramePr>
        <p:xfrm>
          <a:off x="1798079" y="1822134"/>
          <a:ext cx="7795741" cy="4128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1232009512"/>
              </p:ext>
            </p:extLst>
          </p:nvPr>
        </p:nvGraphicFramePr>
        <p:xfrm>
          <a:off x="1798078" y="1822133"/>
          <a:ext cx="7795741" cy="4128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14778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561447"/>
            <a:ext cx="10515600" cy="630000"/>
          </a:xfrm>
        </p:spPr>
        <p:txBody>
          <a:bodyPr/>
          <a:lstStyle/>
          <a:p>
            <a:r>
              <a:rPr lang="fr-CA" dirty="0" smtClean="0"/>
              <a:t>Définir la science ouverte</a:t>
            </a:r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Bibliothèque de l’Université Laval</a:t>
            </a:r>
            <a:r>
              <a:rPr lang="fr-CA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A" b="1" dirty="0">
                <a:solidFill>
                  <a:schemeClr val="accent1"/>
                </a:solidFill>
                <a:latin typeface="Arial" panose="020B0604020202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&gt;</a:t>
            </a:r>
            <a:r>
              <a:rPr lang="fr-CA" dirty="0">
                <a:solidFill>
                  <a:schemeClr val="accent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  <a:cs typeface="Arial" panose="020B0604020202020204" pitchFamily="34" charset="0"/>
              </a:rPr>
              <a:t> </a:t>
            </a:r>
            <a:r>
              <a:rPr lang="fr-CA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science ouverte</a:t>
            </a:r>
            <a:endParaRPr lang="fr-CA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3"/>
          </p:nvPr>
        </p:nvSpPr>
        <p:spPr>
          <a:xfrm>
            <a:off x="838200" y="1216950"/>
            <a:ext cx="10515600" cy="457201"/>
          </a:xfrm>
        </p:spPr>
        <p:txBody>
          <a:bodyPr>
            <a:normAutofit lnSpcReduction="10000"/>
          </a:bodyPr>
          <a:lstStyle/>
          <a:p>
            <a:r>
              <a:rPr lang="fr-CA" dirty="0" smtClean="0"/>
              <a:t>Principes de base</a:t>
            </a:r>
            <a:endParaRPr lang="fr-CA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 smtClean="0">
                <a:solidFill>
                  <a:schemeClr val="bg2">
                    <a:lumMod val="50000"/>
                  </a:schemeClr>
                </a:solidFill>
              </a:rPr>
              <a:pPr/>
              <a:t>8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4294967295"/>
            <p:custDataLst>
              <p:tags r:id="rId4"/>
            </p:custDataLst>
          </p:nvPr>
        </p:nvSpPr>
        <p:spPr>
          <a:xfrm>
            <a:off x="1968754" y="1897992"/>
            <a:ext cx="9185275" cy="827087"/>
          </a:xfrm>
        </p:spPr>
        <p:txBody>
          <a:bodyPr anchor="ctr"/>
          <a:lstStyle/>
          <a:p>
            <a:pPr marL="0" indent="0">
              <a:buNone/>
            </a:pPr>
            <a:r>
              <a:rPr lang="fr-CA" dirty="0" smtClean="0"/>
              <a:t>Accessibilité : être repérable et disponible gratuitement, sans barrière technique</a:t>
            </a:r>
            <a:endParaRPr lang="fr-CA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4294967295"/>
            <p:custDataLst>
              <p:tags r:id="rId5"/>
            </p:custDataLst>
          </p:nvPr>
        </p:nvSpPr>
        <p:spPr>
          <a:xfrm>
            <a:off x="1968755" y="4975408"/>
            <a:ext cx="9185275" cy="827088"/>
          </a:xfrm>
        </p:spPr>
        <p:txBody>
          <a:bodyPr anchor="ctr"/>
          <a:lstStyle/>
          <a:p>
            <a:pPr marL="0" indent="0">
              <a:buNone/>
            </a:pPr>
            <a:r>
              <a:rPr lang="fr-CA" dirty="0" smtClean="0"/>
              <a:t>Transparence : informer sur la méthodologie et les possibilités de réutilisation</a:t>
            </a:r>
            <a:endParaRPr lang="fr-CA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4294967295"/>
            <p:custDataLst>
              <p:tags r:id="rId6"/>
            </p:custDataLst>
          </p:nvPr>
        </p:nvSpPr>
        <p:spPr>
          <a:xfrm>
            <a:off x="1968756" y="3942200"/>
            <a:ext cx="9185275" cy="827087"/>
          </a:xfrm>
        </p:spPr>
        <p:txBody>
          <a:bodyPr anchor="ctr"/>
          <a:lstStyle/>
          <a:p>
            <a:pPr marL="0" indent="0">
              <a:buNone/>
            </a:pPr>
            <a:r>
              <a:rPr lang="fr-CA" dirty="0" smtClean="0"/>
              <a:t>Collaboration : inciter à la collaboration via l’accès et les outils</a:t>
            </a:r>
            <a:endParaRPr lang="fr-CA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4294967295"/>
            <p:custDataLst>
              <p:tags r:id="rId7"/>
            </p:custDataLst>
          </p:nvPr>
        </p:nvSpPr>
        <p:spPr>
          <a:xfrm>
            <a:off x="1968756" y="2931200"/>
            <a:ext cx="9185275" cy="827087"/>
          </a:xfrm>
        </p:spPr>
        <p:txBody>
          <a:bodyPr anchor="ctr"/>
          <a:lstStyle/>
          <a:p>
            <a:pPr marL="0" indent="0">
              <a:buNone/>
            </a:pPr>
            <a:r>
              <a:rPr lang="fr-CA" dirty="0" smtClean="0"/>
              <a:t>Réutilisation : diffuser sous licences indiquant les limites de réutilisation</a:t>
            </a:r>
            <a:endParaRPr lang="fr-CA" dirty="0"/>
          </a:p>
        </p:txBody>
      </p:sp>
      <p:sp>
        <p:nvSpPr>
          <p:cNvPr id="9" name="Ellipse 8"/>
          <p:cNvSpPr/>
          <p:nvPr>
            <p:custDataLst>
              <p:tags r:id="rId8"/>
            </p:custDataLst>
          </p:nvPr>
        </p:nvSpPr>
        <p:spPr>
          <a:xfrm>
            <a:off x="1000991" y="1921599"/>
            <a:ext cx="665019" cy="6650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200" b="1" dirty="0">
                <a:latin typeface="Arial" panose="020B0604020202020204" pitchFamily="34" charset="0"/>
                <a:ea typeface="Source Sans Pro" panose="020B0703030403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" name="Ellipse 9"/>
          <p:cNvSpPr/>
          <p:nvPr>
            <p:custDataLst>
              <p:tags r:id="rId9"/>
            </p:custDataLst>
          </p:nvPr>
        </p:nvSpPr>
        <p:spPr>
          <a:xfrm>
            <a:off x="1000991" y="2972417"/>
            <a:ext cx="665019" cy="6650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200" b="1" dirty="0" smtClean="0">
                <a:latin typeface="Arial" panose="020B0604020202020204" pitchFamily="34" charset="0"/>
                <a:ea typeface="Source Sans Pro" panose="020B0703030403020204" pitchFamily="34" charset="0"/>
                <a:cs typeface="Arial" panose="020B0604020202020204" pitchFamily="34" charset="0"/>
              </a:rPr>
              <a:t>2</a:t>
            </a:r>
            <a:endParaRPr lang="fr-CA" sz="3200" b="1" dirty="0">
              <a:latin typeface="Arial" panose="020B0604020202020204" pitchFamily="34" charset="0"/>
              <a:ea typeface="Source Sans Pro" panose="020B0703030403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llipse 10"/>
          <p:cNvSpPr/>
          <p:nvPr>
            <p:custDataLst>
              <p:tags r:id="rId10"/>
            </p:custDataLst>
          </p:nvPr>
        </p:nvSpPr>
        <p:spPr>
          <a:xfrm>
            <a:off x="1000991" y="4023235"/>
            <a:ext cx="665019" cy="6650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200" b="1" dirty="0" smtClean="0">
                <a:latin typeface="Arial" panose="020B0604020202020204" pitchFamily="34" charset="0"/>
                <a:ea typeface="Source Sans Pro" panose="020B0703030403020204" pitchFamily="34" charset="0"/>
                <a:cs typeface="Arial" panose="020B0604020202020204" pitchFamily="34" charset="0"/>
              </a:rPr>
              <a:t>3</a:t>
            </a:r>
            <a:endParaRPr lang="fr-CA" sz="3200" b="1" dirty="0">
              <a:latin typeface="Arial" panose="020B0604020202020204" pitchFamily="34" charset="0"/>
              <a:ea typeface="Source Sans Pro" panose="020B0703030403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llipse 11"/>
          <p:cNvSpPr/>
          <p:nvPr>
            <p:custDataLst>
              <p:tags r:id="rId11"/>
            </p:custDataLst>
          </p:nvPr>
        </p:nvSpPr>
        <p:spPr>
          <a:xfrm>
            <a:off x="1000991" y="5056804"/>
            <a:ext cx="665019" cy="6650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3200" b="1" dirty="0" smtClean="0">
                <a:latin typeface="Arial" panose="020B0604020202020204" pitchFamily="34" charset="0"/>
                <a:ea typeface="Source Sans Pro" panose="020B0703030403020204" pitchFamily="34" charset="0"/>
                <a:cs typeface="Arial" panose="020B0604020202020204" pitchFamily="34" charset="0"/>
              </a:rPr>
              <a:t>4</a:t>
            </a:r>
            <a:endParaRPr lang="fr-CA" sz="3200" b="1" dirty="0">
              <a:latin typeface="Arial" panose="020B0604020202020204" pitchFamily="34" charset="0"/>
              <a:ea typeface="Source Sans Pro" panose="020B07030304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76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 smtClean="0"/>
              <a:t>Définir la science ouverte</a:t>
            </a:r>
            <a:endParaRPr lang="fr-CA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fr-CA" dirty="0" smtClean="0"/>
              <a:t>Un terme parapluie</a:t>
            </a:r>
            <a:endParaRPr lang="fr-CA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endParaRPr lang="fr-CA" dirty="0"/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fr-CA" dirty="0" smtClean="0">
                <a:solidFill>
                  <a:schemeClr val="accent1"/>
                </a:solidFill>
              </a:rPr>
              <a:t>/</a:t>
            </a:r>
            <a:r>
              <a:rPr lang="fr-CA" dirty="0" smtClean="0">
                <a:solidFill>
                  <a:schemeClr val="accent2"/>
                </a:solidFill>
              </a:rPr>
              <a:t> </a:t>
            </a:r>
            <a:fld id="{4E01775E-5B3F-4228-9482-929D37EC1B9C}" type="slidenum">
              <a:rPr lang="fr-CA" b="1">
                <a:solidFill>
                  <a:schemeClr val="bg2">
                    <a:lumMod val="50000"/>
                  </a:schemeClr>
                </a:solidFill>
              </a:rPr>
              <a:pPr/>
              <a:t>9</a:t>
            </a:fld>
            <a:endParaRPr lang="fr-CA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6"/>
          <a:srcRect r="2294" b="1853"/>
          <a:stretch/>
        </p:blipFill>
        <p:spPr>
          <a:xfrm>
            <a:off x="3376569" y="1840171"/>
            <a:ext cx="4824086" cy="4708910"/>
          </a:xfrm>
          <a:prstGeom prst="rect">
            <a:avLst/>
          </a:prstGeom>
          <a:ln>
            <a:noFill/>
          </a:ln>
        </p:spPr>
      </p:pic>
      <p:sp>
        <p:nvSpPr>
          <p:cNvPr id="6" name="ZoneTexte 5"/>
          <p:cNvSpPr txBox="1"/>
          <p:nvPr/>
        </p:nvSpPr>
        <p:spPr>
          <a:xfrm>
            <a:off x="7875630" y="6454774"/>
            <a:ext cx="3842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050" dirty="0" err="1" smtClean="0">
                <a:hlinkClick r:id="rId7"/>
              </a:rPr>
              <a:t>Facets_of_Open_Science</a:t>
            </a:r>
            <a:r>
              <a:rPr lang="fr-CA" sz="1050" dirty="0" smtClean="0"/>
              <a:t>, </a:t>
            </a:r>
            <a:r>
              <a:rPr lang="fr-CA" sz="1050" dirty="0" err="1" smtClean="0"/>
              <a:t>OKScienceDE</a:t>
            </a:r>
            <a:r>
              <a:rPr lang="fr-CA" sz="1050" dirty="0" smtClean="0"/>
              <a:t> sous licence </a:t>
            </a:r>
            <a:r>
              <a:rPr lang="fr-CA" sz="1050" dirty="0" smtClean="0">
                <a:hlinkClick r:id="rId8"/>
              </a:rPr>
              <a:t>CC0</a:t>
            </a:r>
            <a:r>
              <a:rPr lang="fr-CA" sz="1050" dirty="0" smtClean="0"/>
              <a:t>.</a:t>
            </a:r>
            <a:endParaRPr lang="fr-CA" sz="1050" dirty="0"/>
          </a:p>
        </p:txBody>
      </p:sp>
    </p:spTree>
    <p:extLst>
      <p:ext uri="{BB962C8B-B14F-4D97-AF65-F5344CB8AC3E}">
        <p14:creationId xmlns:p14="http://schemas.microsoft.com/office/powerpoint/2010/main" val="284856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5f1bc51c-bd12-4834-b37a-9c3dd0fb73e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Thème Office">
  <a:themeElements>
    <a:clrScheme name="Gabarits">
      <a:dk1>
        <a:srgbClr val="3F3F3F"/>
      </a:dk1>
      <a:lt1>
        <a:sysClr val="window" lastClr="FFFFFF"/>
      </a:lt1>
      <a:dk2>
        <a:srgbClr val="25465D"/>
      </a:dk2>
      <a:lt2>
        <a:srgbClr val="E7E6E6"/>
      </a:lt2>
      <a:accent1>
        <a:srgbClr val="E96F23"/>
      </a:accent1>
      <a:accent2>
        <a:srgbClr val="BD252B"/>
      </a:accent2>
      <a:accent3>
        <a:srgbClr val="F7A90B"/>
      </a:accent3>
      <a:accent4>
        <a:srgbClr val="64645F"/>
      </a:accent4>
      <a:accent5>
        <a:srgbClr val="4590B1"/>
      </a:accent5>
      <a:accent6>
        <a:srgbClr val="25465D"/>
      </a:accent6>
      <a:hlink>
        <a:srgbClr val="E96F23"/>
      </a:hlink>
      <a:folHlink>
        <a:srgbClr val="4590B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baritPPT_16-9_VF.pptx" id="{96C07FDE-5165-489D-9972-90487334089C}" vid="{6740A541-89E3-475C-AFE2-B59EED5B7C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PowerPoint-format-grand-ecran</Template>
  <TotalTime>4661</TotalTime>
  <Words>1695</Words>
  <Application>Microsoft Office PowerPoint</Application>
  <PresentationFormat>Grand écran</PresentationFormat>
  <Paragraphs>272</Paragraphs>
  <Slides>27</Slides>
  <Notes>27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Source Sans Pro</vt:lpstr>
      <vt:lpstr>Source Sans Pro Light</vt:lpstr>
      <vt:lpstr>Wingdings</vt:lpstr>
      <vt:lpstr>Thème Office</vt:lpstr>
      <vt:lpstr>Office Theme</vt:lpstr>
      <vt:lpstr>La science ouverte</vt:lpstr>
      <vt:lpstr>Pour briser la glace!</vt:lpstr>
      <vt:lpstr>Présentation PowerPoint</vt:lpstr>
      <vt:lpstr>Origines</vt:lpstr>
      <vt:lpstr>Définir la science ouverte</vt:lpstr>
      <vt:lpstr>Définir la science ouverte</vt:lpstr>
      <vt:lpstr>Définir la science ouverte</vt:lpstr>
      <vt:lpstr>Définir la science ouverte</vt:lpstr>
      <vt:lpstr>Définir la science ouverte</vt:lpstr>
      <vt:lpstr>Pourquoi «ouvrir» la science?</vt:lpstr>
      <vt:lpstr>Présentation PowerPoint</vt:lpstr>
      <vt:lpstr>La science ouverte en pratique</vt:lpstr>
      <vt:lpstr>La science ouverte en pratique</vt:lpstr>
      <vt:lpstr>You can make your workflow more open by …</vt:lpstr>
      <vt:lpstr>Quelques enjeux</vt:lpstr>
      <vt:lpstr>La science ouverte au Canada</vt:lpstr>
      <vt:lpstr>La science ouverte à l’UL</vt:lpstr>
      <vt:lpstr>La science ouverte à la bibliothèque </vt:lpstr>
      <vt:lpstr>La science ouverte à la bibliothèque </vt:lpstr>
      <vt:lpstr>La science ouverte à la bibliothèque </vt:lpstr>
      <vt:lpstr>Discussion</vt:lpstr>
      <vt:lpstr>Discussion</vt:lpstr>
      <vt:lpstr>Discussion</vt:lpstr>
      <vt:lpstr>Discussion</vt:lpstr>
      <vt:lpstr>Références</vt:lpstr>
      <vt:lpstr>Présentation PowerPoint</vt:lpstr>
      <vt:lpstr>Merci !</vt:lpstr>
    </vt:vector>
  </TitlesOfParts>
  <Company>Bibliothèque de l'Université Laval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Quisque placerat dui at ligula commodo, in lacinia est suscipit</dc:title>
  <dc:creator>Maude Laplante-Dubé</dc:creator>
  <cp:lastModifiedBy>Maude Laplante-Dubé</cp:lastModifiedBy>
  <cp:revision>92</cp:revision>
  <cp:lastPrinted>2019-02-20T14:49:04Z</cp:lastPrinted>
  <dcterms:created xsi:type="dcterms:W3CDTF">2019-02-11T15:53:49Z</dcterms:created>
  <dcterms:modified xsi:type="dcterms:W3CDTF">2019-02-20T20:42:25Z</dcterms:modified>
</cp:coreProperties>
</file>